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56" r:id="rId2"/>
    <p:sldId id="257" r:id="rId3"/>
    <p:sldId id="258" r:id="rId4"/>
    <p:sldId id="259" r:id="rId5"/>
    <p:sldId id="273" r:id="rId6"/>
    <p:sldId id="264" r:id="rId7"/>
    <p:sldId id="260" r:id="rId8"/>
    <p:sldId id="261" r:id="rId9"/>
    <p:sldId id="262" r:id="rId10"/>
    <p:sldId id="265" r:id="rId11"/>
    <p:sldId id="266" r:id="rId12"/>
    <p:sldId id="267" r:id="rId13"/>
    <p:sldId id="268" r:id="rId14"/>
    <p:sldId id="269" r:id="rId15"/>
    <p:sldId id="270" r:id="rId16"/>
    <p:sldId id="271" r:id="rId17"/>
    <p:sldId id="272" r:id="rId18"/>
  </p:sldIdLst>
  <p:sldSz cx="9144000" cy="6858000" type="screen4x3"/>
  <p:notesSz cx="6997700" cy="91948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E09F2C-637D-4ACC-8AD7-713CF9903A64}">
  <a:tblStyle styleId="{89E09F2C-637D-4ACC-8AD7-713CF9903A6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4" autoAdjust="0"/>
    <p:restoredTop sz="93837" autoAdjust="0"/>
  </p:normalViewPr>
  <p:slideViewPr>
    <p:cSldViewPr snapToGrid="0">
      <p:cViewPr varScale="1">
        <p:scale>
          <a:sx n="59" d="100"/>
          <a:sy n="59" d="100"/>
        </p:scale>
        <p:origin x="20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2125" cy="46037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9pPr>
          </a:lstStyle>
          <a:p>
            <a:endParaRPr/>
          </a:p>
        </p:txBody>
      </p:sp>
      <p:sp>
        <p:nvSpPr>
          <p:cNvPr id="4" name="Google Shape;4;n"/>
          <p:cNvSpPr txBox="1">
            <a:spLocks noGrp="1"/>
          </p:cNvSpPr>
          <p:nvPr>
            <p:ph type="dt" idx="10"/>
          </p:nvPr>
        </p:nvSpPr>
        <p:spPr>
          <a:xfrm>
            <a:off x="3963987" y="0"/>
            <a:ext cx="3032125" cy="460375"/>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9pPr>
          </a:lstStyle>
          <a:p>
            <a:endParaRPr/>
          </a:p>
        </p:txBody>
      </p:sp>
      <p:sp>
        <p:nvSpPr>
          <p:cNvPr id="5" name="Google Shape;5;n"/>
          <p:cNvSpPr>
            <a:spLocks noGrp="1" noRot="1" noChangeAspect="1"/>
          </p:cNvSpPr>
          <p:nvPr>
            <p:ph type="sldImg" idx="3"/>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0087" y="4367212"/>
            <a:ext cx="5597525" cy="413861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732837"/>
            <a:ext cx="3032125" cy="46037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rgbClr val="000000"/>
                </a:solidFill>
                <a:latin typeface="Comic Sans MS"/>
                <a:ea typeface="Comic Sans MS"/>
                <a:cs typeface="Comic Sans MS"/>
                <a:sym typeface="Comic Sans MS"/>
              </a:defRPr>
            </a:lvl9pPr>
          </a:lstStyle>
          <a:p>
            <a:endParaRPr/>
          </a:p>
        </p:txBody>
      </p:sp>
      <p:sp>
        <p:nvSpPr>
          <p:cNvPr id="8" name="Google Shape;8;n"/>
          <p:cNvSpPr txBox="1">
            <a:spLocks noGrp="1"/>
          </p:cNvSpPr>
          <p:nvPr>
            <p:ph type="sldNum" idx="12"/>
          </p:nvPr>
        </p:nvSpPr>
        <p:spPr>
          <a:xfrm>
            <a:off x="3963987" y="8732837"/>
            <a:ext cx="3032125" cy="4603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omic Sans MS"/>
              <a:buNone/>
            </a:pPr>
            <a:fld id="{00000000-1234-1234-1234-123412341234}" type="slidenum">
              <a:rPr lang="en-US" sz="1200" b="0" i="0" u="none" strike="noStrike" cap="none">
                <a:solidFill>
                  <a:srgbClr val="000000"/>
                </a:solidFill>
                <a:latin typeface="Comic Sans MS"/>
                <a:ea typeface="Comic Sans MS"/>
                <a:cs typeface="Comic Sans MS"/>
                <a:sym typeface="Comic Sans MS"/>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2" name="Google Shape;92;p1:notes"/>
          <p:cNvSpPr txBox="1">
            <a:spLocks noGrp="1"/>
          </p:cNvSpPr>
          <p:nvPr>
            <p:ph type="body" idx="1"/>
          </p:nvPr>
        </p:nvSpPr>
        <p:spPr>
          <a:xfrm>
            <a:off x="700087" y="4367212"/>
            <a:ext cx="5597525" cy="41386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93" name="Google Shape;93;p1:notes"/>
          <p:cNvSpPr txBox="1"/>
          <p:nvPr/>
        </p:nvSpPr>
        <p:spPr>
          <a:xfrm>
            <a:off x="3963987" y="8732837"/>
            <a:ext cx="3032125" cy="4603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omic Sans MS"/>
              <a:buNone/>
            </a:pPr>
            <a:fld id="{00000000-1234-1234-1234-123412341234}" type="slidenum">
              <a:rPr lang="en-US" sz="1800" b="0" i="0" u="none" strike="noStrike" cap="none">
                <a:solidFill>
                  <a:srgbClr val="000000"/>
                </a:solidFill>
                <a:latin typeface="Comic Sans MS"/>
                <a:ea typeface="Comic Sans MS"/>
                <a:cs typeface="Comic Sans MS"/>
                <a:sym typeface="Comic Sans MS"/>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9" name="Google Shape;159;p16: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8: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5" name="Google Shape;165;p18: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1: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2" name="Google Shape;172;p21: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2: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0" name="Google Shape;180;p22: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3: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7" name="Google Shape;187;p23: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5: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4" name="Google Shape;194;p25: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6: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0" name="Google Shape;200;p26: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08a1adee1_0_43: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08a1adee1_0_43:notes"/>
          <p:cNvSpPr txBox="1">
            <a:spLocks noGrp="1"/>
          </p:cNvSpPr>
          <p:nvPr>
            <p:ph type="body" idx="1"/>
          </p:nvPr>
        </p:nvSpPr>
        <p:spPr>
          <a:xfrm>
            <a:off x="700087" y="4367212"/>
            <a:ext cx="5597400" cy="41385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8" name="Google Shape;208;g408a1adee1_0_43:notes"/>
          <p:cNvSpPr txBox="1">
            <a:spLocks noGrp="1"/>
          </p:cNvSpPr>
          <p:nvPr>
            <p:ph type="sldNum" idx="12"/>
          </p:nvPr>
        </p:nvSpPr>
        <p:spPr>
          <a:xfrm>
            <a:off x="3963987" y="8732837"/>
            <a:ext cx="3032100" cy="4605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omic Sans MS"/>
              <a:buNone/>
            </a:pPr>
            <a:fld id="{00000000-1234-1234-1234-123412341234}" type="slidenum">
              <a:rPr lang="en-US"/>
              <a:t>17</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1" name="Google Shape;101;p2: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9" name="Google Shape;109;p4: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6" name="Google Shape;116;p5: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6" name="Google Shape;116;p5: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51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7: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4" name="Google Shape;154;p17: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3" name="Google Shape;123;p6: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1" name="Google Shape;131;p8: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700087" y="4367212"/>
            <a:ext cx="5597525" cy="4138612"/>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1" name="Google Shape;141;p9:notes"/>
          <p:cNvSpPr>
            <a:spLocks noGrp="1" noRot="1" noChangeAspect="1"/>
          </p:cNvSpPr>
          <p:nvPr>
            <p:ph type="sldImg" idx="2"/>
          </p:nvPr>
        </p:nvSpPr>
        <p:spPr>
          <a:xfrm>
            <a:off x="1200150" y="688975"/>
            <a:ext cx="4597400" cy="3448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9" name="Google Shape;19;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0" name="Google Shape;20;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0" name="Google Shape;70;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Google Shape;72;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3" name="Google Shape;73;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4" name="Google Shape;74;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5" name="Google Shape;75;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6" name="Google Shape;76;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9" name="Google Shape;79;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Google Shape;80;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2" name="Google Shape;82;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3" name="Google Shape;83;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8" name="Google Shape;88;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9" name="Google Shape;89;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5" name="Google Shape;25;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6" name="Google Shape;26;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9" name="Google Shape;29;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0" name="Google Shape;30;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3" name="Google Shape;33;p5"/>
          <p:cNvSpPr>
            <a:spLocks noGrp="1"/>
          </p:cNvSpPr>
          <p:nvPr>
            <p:ph type="chart" idx="2"/>
          </p:nvPr>
        </p:nvSpPr>
        <p:spPr>
          <a:xfrm>
            <a:off x="457200" y="1600200"/>
            <a:ext cx="8229600" cy="4525963"/>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5" name="Google Shape;35;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6" name="Google Shape;36;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9" name="Google Shape;39;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0" name="Google Shape;40;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1" name="Google Shape;41;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4" name="Google Shape;44;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7" name="Google Shape;47;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8" name="Google Shape;48;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1" name="Google Shape;51;p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3" name="Google Shape;53;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4" name="Google Shape;54;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7" name="Google Shape;57;p9"/>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9" name="Google Shape;59;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0" name="Google Shape;60;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5" name="Google Shape;65;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6" name="Google Shape;66;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7" name="Google Shape;67;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akeed.org/%EF%BB%BF%EF%BB%BFwcpss-defines-4-c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eleducation.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banksroades.wcpss.net"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mailto:jsheleheda@wcpss.net" TargetMode="External"/><Relationship Id="rId4" Type="http://schemas.openxmlformats.org/officeDocument/2006/relationships/hyperlink" Target="https://sheleheda.weebly.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685800" y="525725"/>
            <a:ext cx="7772400" cy="147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000"/>
              <a:buFont typeface="Comic Sans MS"/>
              <a:buNone/>
            </a:pPr>
            <a:br>
              <a:rPr lang="en-US" sz="4000" b="1" i="0" u="none" strike="noStrike" cap="none" dirty="0">
                <a:solidFill>
                  <a:schemeClr val="dk2"/>
                </a:solidFill>
                <a:latin typeface="Comic Sans MS"/>
                <a:ea typeface="Comic Sans MS"/>
                <a:cs typeface="Comic Sans MS"/>
                <a:sym typeface="Comic Sans MS"/>
              </a:rPr>
            </a:br>
            <a:r>
              <a:rPr lang="en-US" sz="4000" b="1" i="0" u="none" strike="noStrike" cap="none" dirty="0">
                <a:solidFill>
                  <a:srgbClr val="0000FF"/>
                </a:solidFill>
                <a:latin typeface="Comic Sans MS"/>
                <a:ea typeface="Comic Sans MS"/>
                <a:cs typeface="Comic Sans MS"/>
                <a:sym typeface="Comic Sans MS"/>
              </a:rPr>
              <a:t>Banks</a:t>
            </a:r>
            <a:r>
              <a:rPr lang="en-US" sz="4000" b="1" i="0" u="none" strike="noStrike" cap="none" dirty="0">
                <a:solidFill>
                  <a:srgbClr val="00FF00"/>
                </a:solidFill>
                <a:latin typeface="Comic Sans MS"/>
                <a:ea typeface="Comic Sans MS"/>
                <a:cs typeface="Comic Sans MS"/>
                <a:sym typeface="Comic Sans MS"/>
              </a:rPr>
              <a:t> </a:t>
            </a:r>
            <a:r>
              <a:rPr lang="en-US" sz="4000" b="1" i="0" u="none" strike="noStrike" cap="none" dirty="0">
                <a:solidFill>
                  <a:srgbClr val="38761D"/>
                </a:solidFill>
                <a:latin typeface="Comic Sans MS"/>
                <a:ea typeface="Comic Sans MS"/>
                <a:cs typeface="Comic Sans MS"/>
                <a:sym typeface="Comic Sans MS"/>
              </a:rPr>
              <a:t>Road</a:t>
            </a:r>
            <a:r>
              <a:rPr lang="en-US" sz="4000" b="1" i="0" u="none" strike="noStrike" cap="none" dirty="0">
                <a:solidFill>
                  <a:srgbClr val="00FF00"/>
                </a:solidFill>
                <a:latin typeface="Comic Sans MS"/>
                <a:ea typeface="Comic Sans MS"/>
                <a:cs typeface="Comic Sans MS"/>
                <a:sym typeface="Comic Sans MS"/>
              </a:rPr>
              <a:t> </a:t>
            </a:r>
            <a:r>
              <a:rPr lang="en-US" sz="4000" b="1" i="0" u="none" strike="noStrike" cap="none" dirty="0">
                <a:solidFill>
                  <a:srgbClr val="0000FF"/>
                </a:solidFill>
                <a:latin typeface="Comic Sans MS"/>
                <a:ea typeface="Comic Sans MS"/>
                <a:cs typeface="Comic Sans MS"/>
                <a:sym typeface="Comic Sans MS"/>
              </a:rPr>
              <a:t>Elementary </a:t>
            </a:r>
            <a:r>
              <a:rPr lang="en-US" sz="4000" b="1" i="0" u="none" strike="noStrike" cap="none" dirty="0">
                <a:solidFill>
                  <a:srgbClr val="38761D"/>
                </a:solidFill>
                <a:latin typeface="Comic Sans MS"/>
                <a:ea typeface="Comic Sans MS"/>
                <a:cs typeface="Comic Sans MS"/>
                <a:sym typeface="Comic Sans MS"/>
              </a:rPr>
              <a:t>School</a:t>
            </a:r>
            <a:br>
              <a:rPr lang="en-US" sz="4000" b="0" i="0" u="none" strike="noStrike" cap="none" dirty="0">
                <a:solidFill>
                  <a:srgbClr val="0000FF"/>
                </a:solidFill>
                <a:latin typeface="Comic Sans MS"/>
                <a:ea typeface="Comic Sans MS"/>
                <a:cs typeface="Comic Sans MS"/>
                <a:sym typeface="Comic Sans MS"/>
              </a:rPr>
            </a:br>
            <a:br>
              <a:rPr lang="en-US" sz="4000" b="0" i="0" u="none" strike="noStrike" cap="none" dirty="0">
                <a:solidFill>
                  <a:schemeClr val="dk2"/>
                </a:solidFill>
                <a:latin typeface="Comic Sans MS"/>
                <a:ea typeface="Comic Sans MS"/>
                <a:cs typeface="Comic Sans MS"/>
                <a:sym typeface="Comic Sans MS"/>
              </a:rPr>
            </a:br>
            <a:endParaRPr dirty="0"/>
          </a:p>
        </p:txBody>
      </p:sp>
      <p:sp>
        <p:nvSpPr>
          <p:cNvPr id="96" name="Google Shape;96;p14"/>
          <p:cNvSpPr txBox="1">
            <a:spLocks noGrp="1"/>
          </p:cNvSpPr>
          <p:nvPr>
            <p:ph type="subTitle" idx="1"/>
          </p:nvPr>
        </p:nvSpPr>
        <p:spPr>
          <a:xfrm>
            <a:off x="2787125" y="1676400"/>
            <a:ext cx="4189200" cy="124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omic Sans MS"/>
              <a:buNone/>
            </a:pPr>
            <a:r>
              <a:rPr lang="en-US" sz="3200" b="1" i="0" u="none" strike="noStrike" cap="none" dirty="0">
                <a:solidFill>
                  <a:srgbClr val="38761D"/>
                </a:solidFill>
                <a:latin typeface="Comic Sans MS"/>
                <a:ea typeface="Comic Sans MS"/>
                <a:cs typeface="Comic Sans MS"/>
                <a:sym typeface="Comic Sans MS"/>
              </a:rPr>
              <a:t>Open</a:t>
            </a:r>
            <a:r>
              <a:rPr lang="en-US" sz="3200" b="1" i="0" u="none" strike="noStrike" cap="none" dirty="0">
                <a:solidFill>
                  <a:schemeClr val="dk1"/>
                </a:solidFill>
                <a:latin typeface="Comic Sans MS"/>
                <a:ea typeface="Comic Sans MS"/>
                <a:cs typeface="Comic Sans MS"/>
                <a:sym typeface="Comic Sans MS"/>
              </a:rPr>
              <a:t> </a:t>
            </a:r>
            <a:r>
              <a:rPr lang="en-US" sz="3200" b="1" i="0" u="none" strike="noStrike" cap="none" dirty="0">
                <a:solidFill>
                  <a:srgbClr val="0000FF"/>
                </a:solidFill>
                <a:latin typeface="Comic Sans MS"/>
                <a:ea typeface="Comic Sans MS"/>
                <a:cs typeface="Comic Sans MS"/>
                <a:sym typeface="Comic Sans MS"/>
              </a:rPr>
              <a:t>House</a:t>
            </a:r>
            <a:endParaRPr sz="3200" b="1" i="0" u="none" strike="noStrike" cap="none" dirty="0">
              <a:solidFill>
                <a:srgbClr val="0000FF"/>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b="1" dirty="0">
                <a:solidFill>
                  <a:srgbClr val="0000FF"/>
                </a:solidFill>
                <a:latin typeface="Comic Sans MS"/>
                <a:ea typeface="Comic Sans MS"/>
                <a:cs typeface="Comic Sans MS"/>
                <a:sym typeface="Comic Sans MS"/>
              </a:rPr>
              <a:t>2019 - 2020</a:t>
            </a:r>
            <a:endParaRPr b="1" dirty="0">
              <a:solidFill>
                <a:srgbClr val="0000FF"/>
              </a:solidFill>
              <a:latin typeface="Comic Sans MS"/>
              <a:ea typeface="Comic Sans MS"/>
              <a:cs typeface="Comic Sans MS"/>
              <a:sym typeface="Comic Sans MS"/>
            </a:endParaRPr>
          </a:p>
          <a:p>
            <a:pPr marL="0" marR="0" lvl="0" indent="0" algn="ctr" rtl="0">
              <a:lnSpc>
                <a:spcPct val="100000"/>
              </a:lnSpc>
              <a:spcBef>
                <a:spcPts val="640"/>
              </a:spcBef>
              <a:spcAft>
                <a:spcPts val="0"/>
              </a:spcAft>
              <a:buClr>
                <a:schemeClr val="dk1"/>
              </a:buClr>
              <a:buSzPts val="3200"/>
              <a:buFont typeface="Comic Sans MS"/>
              <a:buNone/>
            </a:pPr>
            <a:endParaRPr dirty="0">
              <a:latin typeface="Comic Sans MS"/>
              <a:ea typeface="Comic Sans MS"/>
              <a:cs typeface="Comic Sans MS"/>
              <a:sym typeface="Comic Sans MS"/>
            </a:endParaRPr>
          </a:p>
          <a:p>
            <a:pPr marL="0" marR="0" lvl="0" indent="0" algn="ctr" rtl="0">
              <a:lnSpc>
                <a:spcPct val="100000"/>
              </a:lnSpc>
              <a:spcBef>
                <a:spcPts val="640"/>
              </a:spcBef>
              <a:spcAft>
                <a:spcPts val="0"/>
              </a:spcAft>
              <a:buClr>
                <a:schemeClr val="dk1"/>
              </a:buClr>
              <a:buSzPts val="3200"/>
              <a:buFont typeface="Comic Sans MS"/>
              <a:buNone/>
            </a:pPr>
            <a:endParaRPr dirty="0">
              <a:latin typeface="Comic Sans MS"/>
              <a:ea typeface="Comic Sans MS"/>
              <a:cs typeface="Comic Sans MS"/>
              <a:sym typeface="Comic Sans MS"/>
            </a:endParaRPr>
          </a:p>
          <a:p>
            <a:pPr marL="0" marR="0" lvl="0" indent="0" algn="ctr"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omic Sans MS"/>
              <a:ea typeface="Comic Sans MS"/>
              <a:cs typeface="Comic Sans MS"/>
              <a:sym typeface="Comic Sans MS"/>
            </a:endParaRPr>
          </a:p>
          <a:p>
            <a:pPr marL="0" marR="0" lvl="0" indent="0" algn="ctr" rtl="0">
              <a:spcBef>
                <a:spcPts val="640"/>
              </a:spcBef>
              <a:spcAft>
                <a:spcPts val="0"/>
              </a:spcAft>
              <a:buClr>
                <a:schemeClr val="dk1"/>
              </a:buClr>
              <a:buSzPts val="3200"/>
              <a:buFont typeface="Arial"/>
              <a:buNone/>
            </a:pPr>
            <a:endParaRPr sz="3200" b="0" i="0" u="none" strike="noStrike" cap="none" dirty="0">
              <a:solidFill>
                <a:schemeClr val="dk1"/>
              </a:solidFill>
              <a:latin typeface="Comic Sans MS"/>
              <a:ea typeface="Comic Sans MS"/>
              <a:cs typeface="Comic Sans MS"/>
              <a:sym typeface="Comic Sans MS"/>
            </a:endParaRPr>
          </a:p>
        </p:txBody>
      </p:sp>
      <p:pic>
        <p:nvPicPr>
          <p:cNvPr id="97" name="Google Shape;97;p14"/>
          <p:cNvPicPr preferRelativeResize="0"/>
          <p:nvPr/>
        </p:nvPicPr>
        <p:blipFill>
          <a:blip r:embed="rId3">
            <a:alphaModFix/>
          </a:blip>
          <a:stretch>
            <a:fillRect/>
          </a:stretch>
        </p:blipFill>
        <p:spPr>
          <a:xfrm>
            <a:off x="2391046" y="2922300"/>
            <a:ext cx="5054782" cy="3677375"/>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74624"/>
            <a:ext cx="8229600" cy="1194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400"/>
              <a:buFont typeface="Arial"/>
              <a:buNone/>
            </a:pPr>
            <a:r>
              <a:rPr lang="en-US" b="1">
                <a:solidFill>
                  <a:srgbClr val="0000FF"/>
                </a:solidFill>
                <a:latin typeface="Comic Sans MS"/>
                <a:ea typeface="Comic Sans MS"/>
                <a:cs typeface="Comic Sans MS"/>
                <a:sym typeface="Comic Sans MS"/>
              </a:rPr>
              <a:t>Wake County -</a:t>
            </a:r>
            <a:r>
              <a:rPr lang="en-US" b="1">
                <a:solidFill>
                  <a:srgbClr val="FF0000"/>
                </a:solidFill>
                <a:latin typeface="Comic Sans MS"/>
                <a:ea typeface="Comic Sans MS"/>
                <a:cs typeface="Comic Sans MS"/>
                <a:sym typeface="Comic Sans MS"/>
              </a:rPr>
              <a:t> </a:t>
            </a:r>
            <a:r>
              <a:rPr lang="en-US" sz="4400" b="1" i="0" u="none" strike="noStrike" cap="none">
                <a:solidFill>
                  <a:srgbClr val="38761D"/>
                </a:solidFill>
                <a:latin typeface="Comic Sans MS"/>
                <a:ea typeface="Comic Sans MS"/>
                <a:cs typeface="Comic Sans MS"/>
                <a:sym typeface="Comic Sans MS"/>
              </a:rPr>
              <a:t>21</a:t>
            </a:r>
            <a:r>
              <a:rPr lang="en-US" sz="4400" b="1" i="0" u="none" strike="noStrike" cap="none" baseline="30000">
                <a:solidFill>
                  <a:srgbClr val="38761D"/>
                </a:solidFill>
                <a:latin typeface="Comic Sans MS"/>
                <a:ea typeface="Comic Sans MS"/>
                <a:cs typeface="Comic Sans MS"/>
                <a:sym typeface="Comic Sans MS"/>
              </a:rPr>
              <a:t>st</a:t>
            </a:r>
            <a:r>
              <a:rPr lang="en-US" sz="4400" b="1" i="0" u="none" strike="noStrike" cap="none">
                <a:solidFill>
                  <a:srgbClr val="38761D"/>
                </a:solidFill>
                <a:latin typeface="Comic Sans MS"/>
                <a:ea typeface="Comic Sans MS"/>
                <a:cs typeface="Comic Sans MS"/>
                <a:sym typeface="Comic Sans MS"/>
              </a:rPr>
              <a:t> Century Learning</a:t>
            </a:r>
            <a:endParaRPr b="1">
              <a:solidFill>
                <a:srgbClr val="38761D"/>
              </a:solidFill>
              <a:latin typeface="Comic Sans MS"/>
              <a:ea typeface="Comic Sans MS"/>
              <a:cs typeface="Comic Sans MS"/>
              <a:sym typeface="Comic Sans MS"/>
            </a:endParaRPr>
          </a:p>
        </p:txBody>
      </p:sp>
      <p:graphicFrame>
        <p:nvGraphicFramePr>
          <p:cNvPr id="162" name="Google Shape;162;p23"/>
          <p:cNvGraphicFramePr/>
          <p:nvPr>
            <p:extLst>
              <p:ext uri="{D42A27DB-BD31-4B8C-83A1-F6EECF244321}">
                <p14:modId xmlns:p14="http://schemas.microsoft.com/office/powerpoint/2010/main" val="2040172026"/>
              </p:ext>
            </p:extLst>
          </p:nvPr>
        </p:nvGraphicFramePr>
        <p:xfrm>
          <a:off x="228600" y="1645920"/>
          <a:ext cx="8686800" cy="4937760"/>
        </p:xfrm>
        <a:graphic>
          <a:graphicData uri="http://schemas.openxmlformats.org/drawingml/2006/table">
            <a:tbl>
              <a:tblPr>
                <a:noFill/>
                <a:tableStyleId>{89E09F2C-637D-4ACC-8AD7-713CF9903A64}</a:tableStyleId>
              </a:tblPr>
              <a:tblGrid>
                <a:gridCol w="8686800">
                  <a:extLst>
                    <a:ext uri="{9D8B030D-6E8A-4147-A177-3AD203B41FA5}">
                      <a16:colId xmlns:a16="http://schemas.microsoft.com/office/drawing/2014/main" val="20000"/>
                    </a:ext>
                  </a:extLst>
                </a:gridCol>
              </a:tblGrid>
              <a:tr h="4937456">
                <a:tc>
                  <a:txBody>
                    <a:bodyPr/>
                    <a:lstStyle/>
                    <a:p>
                      <a:pPr marL="0" marR="0" lvl="0" indent="0" algn="ctr" rtl="0">
                        <a:lnSpc>
                          <a:spcPct val="100000"/>
                        </a:lnSpc>
                        <a:spcBef>
                          <a:spcPts val="0"/>
                        </a:spcBef>
                        <a:spcAft>
                          <a:spcPts val="0"/>
                        </a:spcAft>
                        <a:buClr>
                          <a:srgbClr val="FFFFFF"/>
                        </a:buClr>
                        <a:buSzPts val="1800"/>
                        <a:buFont typeface="Arial"/>
                        <a:buNone/>
                      </a:pPr>
                      <a:r>
                        <a:rPr lang="en-US" sz="2000" b="0" i="0" u="none" dirty="0">
                          <a:solidFill>
                            <a:schemeClr val="tx1"/>
                          </a:solidFill>
                          <a:latin typeface="Comic Sans MS"/>
                          <a:ea typeface="Comic Sans MS"/>
                          <a:cs typeface="Comic Sans MS"/>
                          <a:sym typeface="Comic Sans MS"/>
                        </a:rPr>
                        <a:t>Opportunities for students to engage in real world problem-solving and develop 21</a:t>
                      </a:r>
                      <a:r>
                        <a:rPr lang="en-US" sz="2000" b="0" i="0" u="none" baseline="30000" dirty="0">
                          <a:solidFill>
                            <a:schemeClr val="tx1"/>
                          </a:solidFill>
                          <a:latin typeface="Comic Sans MS"/>
                          <a:ea typeface="Comic Sans MS"/>
                          <a:cs typeface="Comic Sans MS"/>
                          <a:sym typeface="Comic Sans MS"/>
                        </a:rPr>
                        <a:t>st</a:t>
                      </a:r>
                      <a:r>
                        <a:rPr lang="en-US" sz="2000" b="0" i="0" u="none" dirty="0">
                          <a:solidFill>
                            <a:schemeClr val="tx1"/>
                          </a:solidFill>
                          <a:latin typeface="Comic Sans MS"/>
                          <a:ea typeface="Comic Sans MS"/>
                          <a:cs typeface="Comic Sans MS"/>
                          <a:sym typeface="Comic Sans MS"/>
                        </a:rPr>
                        <a:t> century skills.</a:t>
                      </a:r>
                      <a:endParaRPr sz="2000" b="0" i="0" u="none" dirty="0">
                        <a:solidFill>
                          <a:schemeClr val="tx1"/>
                        </a:solidFill>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US" sz="4400" b="1" i="1" u="sng" dirty="0">
                          <a:solidFill>
                            <a:schemeClr val="tx1"/>
                          </a:solidFill>
                          <a:latin typeface="Comic Sans MS"/>
                          <a:ea typeface="Comic Sans MS"/>
                          <a:cs typeface="Comic Sans MS"/>
                          <a:sym typeface="Comic Sans MS"/>
                        </a:rPr>
                        <a:t>4 Cs</a:t>
                      </a:r>
                      <a:endParaRPr sz="4400" b="1" i="1" u="sng" dirty="0">
                        <a:solidFill>
                          <a:schemeClr val="tx1"/>
                        </a:solidFill>
                        <a:latin typeface="Comic Sans MS"/>
                        <a:ea typeface="Comic Sans MS"/>
                        <a:cs typeface="Comic Sans MS"/>
                        <a:sym typeface="Comic Sans MS"/>
                      </a:endParaRPr>
                    </a:p>
                    <a:p>
                      <a:pPr marL="0" marR="0" lvl="0" indent="-279400" algn="l" rtl="0">
                        <a:lnSpc>
                          <a:spcPct val="100000"/>
                        </a:lnSpc>
                        <a:spcBef>
                          <a:spcPts val="0"/>
                        </a:spcBef>
                        <a:spcAft>
                          <a:spcPts val="0"/>
                        </a:spcAft>
                        <a:buClr>
                          <a:srgbClr val="0000FF"/>
                        </a:buClr>
                        <a:buSzPts val="4400"/>
                        <a:buFont typeface="Comic Sans MS"/>
                        <a:buChar char="➢"/>
                      </a:pPr>
                      <a:r>
                        <a:rPr lang="en-US" sz="4400" b="0" i="0" u="none" dirty="0">
                          <a:solidFill>
                            <a:schemeClr val="tx1"/>
                          </a:solidFill>
                          <a:latin typeface="Comic Sans MS"/>
                          <a:ea typeface="Comic Sans MS"/>
                          <a:cs typeface="Comic Sans MS"/>
                          <a:sym typeface="Comic Sans MS"/>
                        </a:rPr>
                        <a:t>Communication</a:t>
                      </a:r>
                      <a:endParaRPr sz="4400" b="0" dirty="0">
                        <a:solidFill>
                          <a:schemeClr val="tx1"/>
                        </a:solidFill>
                        <a:latin typeface="Comic Sans MS"/>
                        <a:ea typeface="Comic Sans MS"/>
                        <a:cs typeface="Comic Sans MS"/>
                        <a:sym typeface="Comic Sans MS"/>
                      </a:endParaRPr>
                    </a:p>
                    <a:p>
                      <a:pPr marL="0" marR="0" lvl="0" indent="-279400" algn="l" rtl="0">
                        <a:lnSpc>
                          <a:spcPct val="100000"/>
                        </a:lnSpc>
                        <a:spcBef>
                          <a:spcPts val="0"/>
                        </a:spcBef>
                        <a:spcAft>
                          <a:spcPts val="0"/>
                        </a:spcAft>
                        <a:buClr>
                          <a:srgbClr val="0000FF"/>
                        </a:buClr>
                        <a:buSzPts val="4400"/>
                        <a:buFont typeface="Comic Sans MS"/>
                        <a:buChar char="➢"/>
                      </a:pPr>
                      <a:r>
                        <a:rPr lang="en-US" sz="4400" b="0" i="0" u="none" dirty="0">
                          <a:solidFill>
                            <a:schemeClr val="tx1"/>
                          </a:solidFill>
                          <a:latin typeface="Comic Sans MS"/>
                          <a:ea typeface="Comic Sans MS"/>
                          <a:cs typeface="Comic Sans MS"/>
                          <a:sym typeface="Comic Sans MS"/>
                        </a:rPr>
                        <a:t>Creativity </a:t>
                      </a:r>
                      <a:endParaRPr sz="4400" b="0" dirty="0">
                        <a:solidFill>
                          <a:schemeClr val="tx1"/>
                        </a:solidFill>
                        <a:latin typeface="Comic Sans MS"/>
                        <a:ea typeface="Comic Sans MS"/>
                        <a:cs typeface="Comic Sans MS"/>
                        <a:sym typeface="Comic Sans MS"/>
                      </a:endParaRPr>
                    </a:p>
                    <a:p>
                      <a:pPr marL="0" marR="0" lvl="0" indent="-279400" algn="l" rtl="0">
                        <a:lnSpc>
                          <a:spcPct val="100000"/>
                        </a:lnSpc>
                        <a:spcBef>
                          <a:spcPts val="0"/>
                        </a:spcBef>
                        <a:spcAft>
                          <a:spcPts val="0"/>
                        </a:spcAft>
                        <a:buClr>
                          <a:srgbClr val="0000FF"/>
                        </a:buClr>
                        <a:buSzPts val="4400"/>
                        <a:buFont typeface="Comic Sans MS"/>
                        <a:buChar char="➢"/>
                      </a:pPr>
                      <a:r>
                        <a:rPr lang="en-US" sz="4400" b="0" i="0" u="none" dirty="0">
                          <a:solidFill>
                            <a:schemeClr val="tx1"/>
                          </a:solidFill>
                          <a:latin typeface="Comic Sans MS"/>
                          <a:ea typeface="Comic Sans MS"/>
                          <a:cs typeface="Comic Sans MS"/>
                          <a:sym typeface="Comic Sans MS"/>
                        </a:rPr>
                        <a:t>Critical Thinking </a:t>
                      </a:r>
                      <a:endParaRPr sz="4400" b="0" dirty="0">
                        <a:solidFill>
                          <a:schemeClr val="tx1"/>
                        </a:solidFill>
                        <a:latin typeface="Comic Sans MS"/>
                        <a:ea typeface="Comic Sans MS"/>
                        <a:cs typeface="Comic Sans MS"/>
                        <a:sym typeface="Comic Sans MS"/>
                      </a:endParaRPr>
                    </a:p>
                    <a:p>
                      <a:pPr marL="0" marR="0" lvl="0" indent="-279400" algn="l" rtl="0">
                        <a:lnSpc>
                          <a:spcPct val="100000"/>
                        </a:lnSpc>
                        <a:spcBef>
                          <a:spcPts val="0"/>
                        </a:spcBef>
                        <a:spcAft>
                          <a:spcPts val="0"/>
                        </a:spcAft>
                        <a:buClr>
                          <a:srgbClr val="0000FF"/>
                        </a:buClr>
                        <a:buSzPts val="4400"/>
                        <a:buFont typeface="Comic Sans MS"/>
                        <a:buChar char="➢"/>
                      </a:pPr>
                      <a:r>
                        <a:rPr lang="en-US" sz="4400" b="0" i="0" u="none" dirty="0">
                          <a:solidFill>
                            <a:schemeClr val="tx1"/>
                          </a:solidFill>
                          <a:latin typeface="Comic Sans MS"/>
                          <a:ea typeface="Comic Sans MS"/>
                          <a:cs typeface="Comic Sans MS"/>
                          <a:sym typeface="Comic Sans MS"/>
                        </a:rPr>
                        <a:t>Collaboration</a:t>
                      </a:r>
                    </a:p>
                    <a:p>
                      <a:pPr marL="0" marR="0" lvl="0" indent="0" algn="l" rtl="0">
                        <a:lnSpc>
                          <a:spcPct val="100000"/>
                        </a:lnSpc>
                        <a:spcBef>
                          <a:spcPts val="0"/>
                        </a:spcBef>
                        <a:spcAft>
                          <a:spcPts val="0"/>
                        </a:spcAft>
                        <a:buClr>
                          <a:srgbClr val="0000FF"/>
                        </a:buClr>
                        <a:buSzPts val="4400"/>
                        <a:buFont typeface="Comic Sans MS"/>
                        <a:buNone/>
                      </a:pPr>
                      <a:endParaRPr lang="en-US" sz="4400" b="0" i="0" u="none" dirty="0">
                        <a:solidFill>
                          <a:srgbClr val="0000FF"/>
                        </a:solidFill>
                        <a:latin typeface="Comic Sans MS"/>
                        <a:ea typeface="Arial"/>
                        <a:cs typeface="Arial"/>
                        <a:sym typeface="Comic Sans MS"/>
                      </a:endParaRPr>
                    </a:p>
                    <a:p>
                      <a:pPr marL="0" marR="0" lvl="0" indent="0" algn="l" rtl="0">
                        <a:lnSpc>
                          <a:spcPct val="100000"/>
                        </a:lnSpc>
                        <a:spcBef>
                          <a:spcPts val="0"/>
                        </a:spcBef>
                        <a:spcAft>
                          <a:spcPts val="0"/>
                        </a:spcAft>
                        <a:buClr>
                          <a:srgbClr val="0000FF"/>
                        </a:buClr>
                        <a:buSzPts val="4400"/>
                        <a:buFont typeface="Comic Sans MS"/>
                        <a:buNone/>
                      </a:pPr>
                      <a:r>
                        <a:rPr lang="en-US" sz="2000" b="0" i="0" u="none" dirty="0">
                          <a:solidFill>
                            <a:srgbClr val="0000FF"/>
                          </a:solidFill>
                          <a:latin typeface="Comic Sans MS"/>
                          <a:ea typeface="Arial"/>
                          <a:cs typeface="Arial"/>
                          <a:sym typeface="Comic Sans MS"/>
                        </a:rPr>
                        <a:t>Learn more </a:t>
                      </a:r>
                      <a:r>
                        <a:rPr lang="en-US" sz="2000" b="0" i="0" u="none" dirty="0">
                          <a:solidFill>
                            <a:srgbClr val="0000FF"/>
                          </a:solidFill>
                          <a:latin typeface="Comic Sans MS"/>
                          <a:ea typeface="Arial"/>
                          <a:cs typeface="Arial"/>
                          <a:sym typeface="Comic Sans MS"/>
                          <a:hlinkClick r:id="rId3"/>
                        </a:rPr>
                        <a:t>HERE</a:t>
                      </a:r>
                      <a:endParaRPr sz="2000" b="1" i="0" u="none" dirty="0">
                        <a:solidFill>
                          <a:srgbClr val="FFFFFF"/>
                        </a:solidFill>
                        <a:latin typeface="Arial"/>
                        <a:ea typeface="Arial"/>
                        <a:cs typeface="Arial"/>
                        <a:sym typeface="Arial"/>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body" idx="4294967295"/>
          </p:nvPr>
        </p:nvSpPr>
        <p:spPr>
          <a:xfrm>
            <a:off x="457200" y="1435432"/>
            <a:ext cx="8229600" cy="5378793"/>
          </a:xfrm>
          <a:prstGeom prst="rect">
            <a:avLst/>
          </a:prstGeom>
          <a:noFill/>
          <a:ln>
            <a:noFill/>
          </a:ln>
        </p:spPr>
        <p:txBody>
          <a:bodyPr spcFirstLastPara="1" wrap="square" lIns="91425" tIns="45700" rIns="91425" bIns="45700" anchor="t" anchorCtr="0">
            <a:noAutofit/>
          </a:bodyPr>
          <a:lstStyle/>
          <a:p>
            <a:pPr marR="0" lvl="0" indent="-457200" algn="l" rtl="0">
              <a:lnSpc>
                <a:spcPct val="100000"/>
              </a:lnSpc>
              <a:spcBef>
                <a:spcPts val="640"/>
              </a:spcBef>
              <a:spcAft>
                <a:spcPts val="0"/>
              </a:spcAft>
              <a:buClr>
                <a:srgbClr val="0000FF"/>
              </a:buClr>
              <a:buSzPts val="3200"/>
              <a:buFont typeface="Arial" panose="020B0604020202020204" pitchFamily="34" charset="0"/>
              <a:buChar char="•"/>
            </a:pPr>
            <a:r>
              <a:rPr lang="en-US" sz="2800" dirty="0">
                <a:solidFill>
                  <a:schemeClr val="tx1"/>
                </a:solidFill>
                <a:latin typeface="Comic Sans MS"/>
                <a:ea typeface="Comic Sans MS"/>
                <a:cs typeface="Comic Sans MS"/>
                <a:sym typeface="Comic Sans MS"/>
              </a:rPr>
              <a:t>WCPSS 4</a:t>
            </a:r>
            <a:r>
              <a:rPr lang="en-US" sz="2800" baseline="30000" dirty="0">
                <a:solidFill>
                  <a:schemeClr val="tx1"/>
                </a:solidFill>
                <a:latin typeface="Comic Sans MS"/>
                <a:ea typeface="Comic Sans MS"/>
                <a:cs typeface="Comic Sans MS"/>
                <a:sym typeface="Comic Sans MS"/>
              </a:rPr>
              <a:t>th</a:t>
            </a:r>
            <a:r>
              <a:rPr lang="en-US" sz="2800" dirty="0">
                <a:solidFill>
                  <a:schemeClr val="tx1"/>
                </a:solidFill>
                <a:latin typeface="Comic Sans MS"/>
                <a:ea typeface="Comic Sans MS"/>
                <a:cs typeface="Comic Sans MS"/>
                <a:sym typeface="Comic Sans MS"/>
              </a:rPr>
              <a:t>, 5</a:t>
            </a:r>
            <a:r>
              <a:rPr lang="en-US" sz="2800" baseline="30000" dirty="0">
                <a:solidFill>
                  <a:schemeClr val="tx1"/>
                </a:solidFill>
                <a:latin typeface="Comic Sans MS"/>
                <a:ea typeface="Comic Sans MS"/>
                <a:cs typeface="Comic Sans MS"/>
                <a:sym typeface="Comic Sans MS"/>
              </a:rPr>
              <a:t>th</a:t>
            </a:r>
            <a:r>
              <a:rPr lang="en-US" sz="2800" dirty="0">
                <a:solidFill>
                  <a:schemeClr val="tx1"/>
                </a:solidFill>
                <a:latin typeface="Comic Sans MS"/>
                <a:ea typeface="Comic Sans MS"/>
                <a:cs typeface="Comic Sans MS"/>
                <a:sym typeface="Comic Sans MS"/>
              </a:rPr>
              <a:t>, &amp; 6</a:t>
            </a:r>
            <a:r>
              <a:rPr lang="en-US" sz="2800" baseline="30000" dirty="0">
                <a:solidFill>
                  <a:schemeClr val="tx1"/>
                </a:solidFill>
                <a:latin typeface="Comic Sans MS"/>
                <a:ea typeface="Comic Sans MS"/>
                <a:cs typeface="Comic Sans MS"/>
                <a:sym typeface="Comic Sans MS"/>
              </a:rPr>
              <a:t>th</a:t>
            </a:r>
            <a:r>
              <a:rPr lang="en-US" sz="2800" dirty="0">
                <a:solidFill>
                  <a:schemeClr val="tx1"/>
                </a:solidFill>
                <a:latin typeface="Comic Sans MS"/>
                <a:ea typeface="Comic Sans MS"/>
                <a:cs typeface="Comic Sans MS"/>
                <a:sym typeface="Comic Sans MS"/>
              </a:rPr>
              <a:t> grade classes are now implementing EL Education curriculum, which encompasses reading and writing skills around a specific topic each quarter.</a:t>
            </a:r>
          </a:p>
          <a:p>
            <a:pPr lvl="1" indent="-457200">
              <a:spcBef>
                <a:spcPts val="640"/>
              </a:spcBef>
              <a:buClr>
                <a:srgbClr val="0000FF"/>
              </a:buClr>
              <a:buSzPts val="3200"/>
              <a:buFont typeface="Arial" panose="020B0604020202020204" pitchFamily="34" charset="0"/>
              <a:buChar char="•"/>
            </a:pPr>
            <a:r>
              <a:rPr lang="en-US" dirty="0">
                <a:solidFill>
                  <a:schemeClr val="tx1"/>
                </a:solidFill>
                <a:latin typeface="Comic Sans MS"/>
                <a:ea typeface="Comic Sans MS"/>
                <a:cs typeface="Comic Sans MS"/>
                <a:sym typeface="Comic Sans MS"/>
              </a:rPr>
              <a:t>Qtr. 1 – Poetry</a:t>
            </a:r>
          </a:p>
          <a:p>
            <a:pPr lvl="1" indent="-457200">
              <a:spcBef>
                <a:spcPts val="640"/>
              </a:spcBef>
              <a:buClr>
                <a:srgbClr val="0000FF"/>
              </a:buClr>
              <a:buSzPts val="3200"/>
              <a:buFont typeface="Arial" panose="020B0604020202020204" pitchFamily="34" charset="0"/>
              <a:buChar char="•"/>
            </a:pPr>
            <a:r>
              <a:rPr lang="en-US" dirty="0">
                <a:solidFill>
                  <a:schemeClr val="tx1"/>
                </a:solidFill>
                <a:latin typeface="Comic Sans MS"/>
                <a:ea typeface="Comic Sans MS"/>
                <a:cs typeface="Comic Sans MS"/>
                <a:sym typeface="Comic Sans MS"/>
              </a:rPr>
              <a:t>Qtr. 2 – Animal Defense Mechanisms</a:t>
            </a:r>
          </a:p>
          <a:p>
            <a:pPr lvl="1" indent="-457200">
              <a:spcBef>
                <a:spcPts val="640"/>
              </a:spcBef>
              <a:buClr>
                <a:srgbClr val="0000FF"/>
              </a:buClr>
              <a:buSzPts val="3200"/>
              <a:buFont typeface="Arial" panose="020B0604020202020204" pitchFamily="34" charset="0"/>
              <a:buChar char="•"/>
            </a:pPr>
            <a:r>
              <a:rPr lang="en-US" dirty="0">
                <a:solidFill>
                  <a:schemeClr val="tx1"/>
                </a:solidFill>
                <a:latin typeface="Comic Sans MS"/>
                <a:ea typeface="Comic Sans MS"/>
                <a:cs typeface="Comic Sans MS"/>
                <a:sym typeface="Comic Sans MS"/>
              </a:rPr>
              <a:t>Qtr. 3 – The America Revolution</a:t>
            </a:r>
          </a:p>
          <a:p>
            <a:pPr lvl="1" indent="-457200">
              <a:spcBef>
                <a:spcPts val="640"/>
              </a:spcBef>
              <a:buClr>
                <a:srgbClr val="0000FF"/>
              </a:buClr>
              <a:buSzPts val="3200"/>
              <a:buFont typeface="Arial" panose="020B0604020202020204" pitchFamily="34" charset="0"/>
              <a:buChar char="•"/>
            </a:pPr>
            <a:r>
              <a:rPr lang="en-US" dirty="0">
                <a:solidFill>
                  <a:schemeClr val="tx1"/>
                </a:solidFill>
                <a:latin typeface="Comic Sans MS"/>
                <a:ea typeface="Comic Sans MS"/>
                <a:cs typeface="Comic Sans MS"/>
                <a:sym typeface="Comic Sans MS"/>
              </a:rPr>
              <a:t>Qtr. 4 – Responding to Inequality: Ratifying the 19</a:t>
            </a:r>
            <a:r>
              <a:rPr lang="en-US" baseline="30000" dirty="0">
                <a:solidFill>
                  <a:schemeClr val="tx1"/>
                </a:solidFill>
                <a:latin typeface="Comic Sans MS"/>
                <a:ea typeface="Comic Sans MS"/>
                <a:cs typeface="Comic Sans MS"/>
                <a:sym typeface="Comic Sans MS"/>
              </a:rPr>
              <a:t>th</a:t>
            </a:r>
            <a:r>
              <a:rPr lang="en-US" dirty="0">
                <a:solidFill>
                  <a:schemeClr val="tx1"/>
                </a:solidFill>
                <a:latin typeface="Comic Sans MS"/>
                <a:ea typeface="Comic Sans MS"/>
                <a:cs typeface="Comic Sans MS"/>
                <a:sym typeface="Comic Sans MS"/>
              </a:rPr>
              <a:t> Amendment</a:t>
            </a:r>
          </a:p>
          <a:p>
            <a:pPr marL="0" indent="0">
              <a:buClr>
                <a:srgbClr val="0000FF"/>
              </a:buClr>
              <a:buNone/>
            </a:pPr>
            <a:endParaRPr lang="en-US" sz="2800" dirty="0">
              <a:solidFill>
                <a:schemeClr val="tx1"/>
              </a:solidFill>
              <a:latin typeface="Comic Sans MS"/>
              <a:ea typeface="Arial"/>
              <a:cs typeface="Arial"/>
              <a:sym typeface="Comic Sans MS"/>
            </a:endParaRPr>
          </a:p>
          <a:p>
            <a:pPr marL="0" indent="0">
              <a:buClr>
                <a:srgbClr val="0000FF"/>
              </a:buClr>
              <a:buNone/>
            </a:pPr>
            <a:r>
              <a:rPr lang="en-US" sz="2800" dirty="0">
                <a:solidFill>
                  <a:schemeClr val="tx1"/>
                </a:solidFill>
                <a:latin typeface="Comic Sans MS"/>
                <a:ea typeface="Arial"/>
                <a:cs typeface="Arial"/>
                <a:sym typeface="Comic Sans MS"/>
              </a:rPr>
              <a:t>Learn more about EL Education </a:t>
            </a:r>
            <a:r>
              <a:rPr lang="en-US" sz="2800" dirty="0">
                <a:solidFill>
                  <a:schemeClr val="tx1"/>
                </a:solidFill>
                <a:latin typeface="Comic Sans MS"/>
                <a:ea typeface="Arial"/>
                <a:cs typeface="Arial"/>
                <a:sym typeface="Comic Sans MS"/>
                <a:hlinkClick r:id="rId3">
                  <a:extLst>
                    <a:ext uri="{A12FA001-AC4F-418D-AE19-62706E023703}">
                      <ahyp:hlinkClr xmlns:ahyp="http://schemas.microsoft.com/office/drawing/2018/hyperlinkcolor" val="tx"/>
                    </a:ext>
                  </a:extLst>
                </a:hlinkClick>
              </a:rPr>
              <a:t>HERE</a:t>
            </a:r>
            <a:endParaRPr sz="2800" b="0" i="0" u="none" dirty="0">
              <a:solidFill>
                <a:schemeClr val="tx1"/>
              </a:solidFil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
        <p:nvSpPr>
          <p:cNvPr id="168" name="Google Shape;168;p24"/>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a:solidFill>
                  <a:srgbClr val="0000FF"/>
                </a:solidFill>
                <a:latin typeface="Comic Sans MS"/>
                <a:ea typeface="Comic Sans MS"/>
                <a:cs typeface="Comic Sans MS"/>
                <a:sym typeface="Comic Sans MS"/>
              </a:rPr>
              <a:t>ELA</a:t>
            </a:r>
            <a:endParaRPr b="1">
              <a:solidFill>
                <a:srgbClr val="0000FF"/>
              </a:solidFill>
              <a:latin typeface="Comic Sans MS"/>
              <a:ea typeface="Comic Sans MS"/>
              <a:cs typeface="Comic Sans MS"/>
              <a:sym typeface="Comic Sans MS"/>
            </a:endParaRPr>
          </a:p>
        </p:txBody>
      </p:sp>
      <p:pic>
        <p:nvPicPr>
          <p:cNvPr id="169" name="Google Shape;169;p24"/>
          <p:cNvPicPr preferRelativeResize="0"/>
          <p:nvPr/>
        </p:nvPicPr>
        <p:blipFill>
          <a:blip r:embed="rId4">
            <a:alphaModFix/>
          </a:blip>
          <a:stretch>
            <a:fillRect/>
          </a:stretch>
        </p:blipFill>
        <p:spPr>
          <a:xfrm>
            <a:off x="6660115" y="43775"/>
            <a:ext cx="1638150" cy="1604700"/>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body" idx="4294967295"/>
          </p:nvPr>
        </p:nvSpPr>
        <p:spPr>
          <a:xfrm>
            <a:off x="106680" y="1127760"/>
            <a:ext cx="8915400" cy="5379720"/>
          </a:xfrm>
          <a:prstGeom prst="rect">
            <a:avLst/>
          </a:prstGeom>
          <a:noFill/>
          <a:ln>
            <a:noFill/>
          </a:ln>
        </p:spPr>
        <p:txBody>
          <a:bodyPr spcFirstLastPara="1" wrap="square" lIns="91425" tIns="45700" rIns="91425" bIns="45700" anchor="t" anchorCtr="0">
            <a:noAutofit/>
          </a:bodyPr>
          <a:lstStyle/>
          <a:p>
            <a:pPr marL="0" lvl="0" indent="0">
              <a:buClr>
                <a:srgbClr val="0000FF"/>
              </a:buClr>
              <a:buNone/>
            </a:pPr>
            <a:r>
              <a:rPr lang="en-US" sz="3600" b="1" u="sng" dirty="0">
                <a:latin typeface="Comic Sans MS" panose="030F0702030302020204" pitchFamily="66" charset="0"/>
              </a:rPr>
              <a:t>Content by Quarters </a:t>
            </a:r>
          </a:p>
          <a:p>
            <a:pPr marL="0" lvl="0" indent="0">
              <a:buClr>
                <a:srgbClr val="0000FF"/>
              </a:buClr>
              <a:buNone/>
            </a:pPr>
            <a:r>
              <a:rPr lang="en-US" dirty="0">
                <a:latin typeface="Comic Sans MS" panose="030F0702030302020204" pitchFamily="66" charset="0"/>
              </a:rPr>
              <a:t>Q1: Place Value, Addition Subtraction with large numbers, factors and multiples, data/graphing, area and perimeter </a:t>
            </a:r>
          </a:p>
          <a:p>
            <a:pPr marL="0" lvl="0" indent="0">
              <a:buClr>
                <a:srgbClr val="0000FF"/>
              </a:buClr>
              <a:buNone/>
            </a:pPr>
            <a:endParaRPr lang="en-US" dirty="0">
              <a:latin typeface="Comic Sans MS" panose="030F0702030302020204" pitchFamily="66" charset="0"/>
            </a:endParaRPr>
          </a:p>
          <a:p>
            <a:pPr marL="0" lvl="0" indent="0">
              <a:buClr>
                <a:srgbClr val="0000FF"/>
              </a:buClr>
              <a:buNone/>
            </a:pPr>
            <a:r>
              <a:rPr lang="en-US" dirty="0">
                <a:latin typeface="Comic Sans MS" panose="030F0702030302020204" pitchFamily="66" charset="0"/>
              </a:rPr>
              <a:t>Q2: Multiplication, Division, Fractions </a:t>
            </a:r>
          </a:p>
          <a:p>
            <a:pPr marL="0" lvl="0" indent="0">
              <a:buClr>
                <a:srgbClr val="0000FF"/>
              </a:buClr>
              <a:buNone/>
            </a:pPr>
            <a:endParaRPr lang="en-US" dirty="0">
              <a:latin typeface="Comic Sans MS" panose="030F0702030302020204" pitchFamily="66" charset="0"/>
            </a:endParaRPr>
          </a:p>
          <a:p>
            <a:pPr marL="0" lvl="0" indent="0">
              <a:buClr>
                <a:srgbClr val="0000FF"/>
              </a:buClr>
              <a:buNone/>
            </a:pPr>
            <a:r>
              <a:rPr lang="en-US" dirty="0">
                <a:latin typeface="Comic Sans MS" panose="030F0702030302020204" pitchFamily="66" charset="0"/>
              </a:rPr>
              <a:t>Q3: Fractions, Decimals, Geometry</a:t>
            </a:r>
          </a:p>
          <a:p>
            <a:pPr marL="0" lvl="0" indent="0">
              <a:buClr>
                <a:srgbClr val="0000FF"/>
              </a:buClr>
              <a:buNone/>
            </a:pPr>
            <a:r>
              <a:rPr lang="en-US" dirty="0">
                <a:latin typeface="Comic Sans MS" panose="030F0702030302020204" pitchFamily="66" charset="0"/>
              </a:rPr>
              <a:t> </a:t>
            </a:r>
          </a:p>
          <a:p>
            <a:pPr marL="0" lvl="0" indent="0">
              <a:buClr>
                <a:srgbClr val="0000FF"/>
              </a:buClr>
              <a:buNone/>
            </a:pPr>
            <a:r>
              <a:rPr lang="en-US" dirty="0">
                <a:latin typeface="Comic Sans MS" panose="030F0702030302020204" pitchFamily="66" charset="0"/>
              </a:rPr>
              <a:t>Q4: Geometry and Measurement </a:t>
            </a:r>
            <a:endParaRPr b="1" dirty="0">
              <a:solidFill>
                <a:srgbClr val="0000FF"/>
              </a:solidFill>
              <a:latin typeface="Comic Sans MS" panose="030F0702030302020204" pitchFamily="66" charset="0"/>
              <a:ea typeface="Comic Sans MS"/>
              <a:cs typeface="Comic Sans MS"/>
              <a:sym typeface="Comic Sans MS"/>
            </a:endParaRPr>
          </a:p>
        </p:txBody>
      </p:sp>
      <p:sp>
        <p:nvSpPr>
          <p:cNvPr id="175" name="Google Shape;175;p25"/>
          <p:cNvSpPr txBox="1"/>
          <p:nvPr/>
        </p:nvSpPr>
        <p:spPr>
          <a:xfrm>
            <a:off x="3276600" y="5410200"/>
            <a:ext cx="25908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omic Sans MS"/>
              <a:ea typeface="Comic Sans MS"/>
              <a:cs typeface="Comic Sans MS"/>
              <a:sym typeface="Comic Sans MS"/>
            </a:endParaRPr>
          </a:p>
        </p:txBody>
      </p:sp>
      <p:sp>
        <p:nvSpPr>
          <p:cNvPr id="176" name="Google Shape;176;p25"/>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a:solidFill>
                  <a:srgbClr val="0000FF"/>
                </a:solidFill>
                <a:latin typeface="Comic Sans MS"/>
                <a:ea typeface="Comic Sans MS"/>
                <a:cs typeface="Comic Sans MS"/>
                <a:sym typeface="Comic Sans MS"/>
              </a:rPr>
              <a:t>Math</a:t>
            </a:r>
            <a:endParaRPr b="1">
              <a:solidFill>
                <a:srgbClr val="0000FF"/>
              </a:solidFill>
              <a:latin typeface="Comic Sans MS"/>
              <a:ea typeface="Comic Sans MS"/>
              <a:cs typeface="Comic Sans MS"/>
              <a:sym typeface="Comic Sans MS"/>
            </a:endParaRPr>
          </a:p>
        </p:txBody>
      </p:sp>
      <p:pic>
        <p:nvPicPr>
          <p:cNvPr id="177" name="Google Shape;177;p25"/>
          <p:cNvPicPr preferRelativeResize="0"/>
          <p:nvPr/>
        </p:nvPicPr>
        <p:blipFill>
          <a:blip r:embed="rId3">
            <a:alphaModFix/>
          </a:blip>
          <a:stretch>
            <a:fillRect/>
          </a:stretch>
        </p:blipFill>
        <p:spPr>
          <a:xfrm>
            <a:off x="7128301" y="44448"/>
            <a:ext cx="2015698" cy="1373174"/>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body" idx="4294967295"/>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lvl="0" indent="0">
              <a:buNone/>
            </a:pPr>
            <a:r>
              <a:rPr lang="en-US" sz="4000" b="1" i="1" u="sng" dirty="0">
                <a:latin typeface="Comic Sans MS" panose="030F0702030302020204" pitchFamily="66" charset="0"/>
              </a:rPr>
              <a:t>A Study of North Carolina </a:t>
            </a:r>
          </a:p>
          <a:p>
            <a:pPr marL="0" lvl="0" indent="0">
              <a:buNone/>
            </a:pPr>
            <a:r>
              <a:rPr lang="en-US" sz="4000" dirty="0">
                <a:latin typeface="Comic Sans MS" panose="030F0702030302020204" pitchFamily="66" charset="0"/>
              </a:rPr>
              <a:t>• History </a:t>
            </a:r>
          </a:p>
          <a:p>
            <a:pPr marL="0" lvl="0" indent="0">
              <a:buNone/>
            </a:pPr>
            <a:r>
              <a:rPr lang="en-US" sz="4000" dirty="0">
                <a:latin typeface="Comic Sans MS" panose="030F0702030302020204" pitchFamily="66" charset="0"/>
              </a:rPr>
              <a:t>• Government </a:t>
            </a:r>
          </a:p>
          <a:p>
            <a:pPr marL="0" lvl="0" indent="0">
              <a:buNone/>
            </a:pPr>
            <a:r>
              <a:rPr lang="en-US" sz="4000" dirty="0">
                <a:latin typeface="Comic Sans MS" panose="030F0702030302020204" pitchFamily="66" charset="0"/>
              </a:rPr>
              <a:t>• Economy </a:t>
            </a:r>
          </a:p>
          <a:p>
            <a:pPr marL="0" lvl="0" indent="0">
              <a:buNone/>
            </a:pPr>
            <a:r>
              <a:rPr lang="en-US" sz="4000" dirty="0">
                <a:latin typeface="Comic Sans MS" panose="030F0702030302020204" pitchFamily="66" charset="0"/>
              </a:rPr>
              <a:t>• Culture, Geography and Environmental Literacy</a:t>
            </a:r>
          </a:p>
        </p:txBody>
      </p:sp>
      <p:sp>
        <p:nvSpPr>
          <p:cNvPr id="183" name="Google Shape;183;p26"/>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a:solidFill>
                  <a:srgbClr val="0000FF"/>
                </a:solidFill>
                <a:latin typeface="Comic Sans MS"/>
                <a:ea typeface="Comic Sans MS"/>
                <a:cs typeface="Comic Sans MS"/>
                <a:sym typeface="Comic Sans MS"/>
              </a:rPr>
              <a:t>Social </a:t>
            </a:r>
            <a:r>
              <a:rPr lang="en-US" b="1">
                <a:solidFill>
                  <a:srgbClr val="38761D"/>
                </a:solidFill>
                <a:latin typeface="Comic Sans MS"/>
                <a:ea typeface="Comic Sans MS"/>
                <a:cs typeface="Comic Sans MS"/>
                <a:sym typeface="Comic Sans MS"/>
              </a:rPr>
              <a:t>Studies</a:t>
            </a:r>
            <a:endParaRPr b="1">
              <a:solidFill>
                <a:srgbClr val="38761D"/>
              </a:solidFill>
              <a:latin typeface="Comic Sans MS"/>
              <a:ea typeface="Comic Sans MS"/>
              <a:cs typeface="Comic Sans MS"/>
              <a:sym typeface="Comic Sans MS"/>
            </a:endParaRPr>
          </a:p>
        </p:txBody>
      </p:sp>
      <p:pic>
        <p:nvPicPr>
          <p:cNvPr id="184" name="Google Shape;184;p26"/>
          <p:cNvPicPr preferRelativeResize="0"/>
          <p:nvPr/>
        </p:nvPicPr>
        <p:blipFill>
          <a:blip r:embed="rId3">
            <a:alphaModFix/>
          </a:blip>
          <a:stretch>
            <a:fillRect/>
          </a:stretch>
        </p:blipFill>
        <p:spPr>
          <a:xfrm>
            <a:off x="135126" y="73201"/>
            <a:ext cx="1142999" cy="1142999"/>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body" idx="4294967295"/>
          </p:nvPr>
        </p:nvSpPr>
        <p:spPr>
          <a:xfrm>
            <a:off x="457200" y="849087"/>
            <a:ext cx="8229600" cy="5649684"/>
          </a:xfrm>
          <a:prstGeom prst="rect">
            <a:avLst/>
          </a:prstGeom>
          <a:noFill/>
          <a:ln>
            <a:noFill/>
          </a:ln>
        </p:spPr>
        <p:txBody>
          <a:bodyPr spcFirstLastPara="1" wrap="square" lIns="91425" tIns="45700" rIns="91425" bIns="45700" anchor="t" anchorCtr="0">
            <a:noAutofit/>
          </a:bodyPr>
          <a:lstStyle/>
          <a:p>
            <a:pPr marL="0" indent="0">
              <a:buClr>
                <a:srgbClr val="0000FF"/>
              </a:buClr>
              <a:buNone/>
            </a:pPr>
            <a:r>
              <a:rPr lang="en-US" dirty="0"/>
              <a:t>• </a:t>
            </a:r>
            <a:r>
              <a:rPr lang="en-US" sz="4400" dirty="0">
                <a:latin typeface="Comic Sans MS" panose="030F0702030302020204" pitchFamily="66" charset="0"/>
              </a:rPr>
              <a:t>Electricity and Magnetism </a:t>
            </a:r>
          </a:p>
          <a:p>
            <a:pPr marL="0" indent="0">
              <a:buClr>
                <a:srgbClr val="0000FF"/>
              </a:buClr>
              <a:buNone/>
            </a:pPr>
            <a:r>
              <a:rPr lang="en-US" sz="4400" dirty="0">
                <a:latin typeface="Comic Sans MS" panose="030F0702030302020204" pitchFamily="66" charset="0"/>
              </a:rPr>
              <a:t>•Forms of Energy</a:t>
            </a:r>
          </a:p>
          <a:p>
            <a:pPr marL="293688" indent="-293688">
              <a:buClr>
                <a:srgbClr val="0000FF"/>
              </a:buClr>
            </a:pPr>
            <a:r>
              <a:rPr lang="en-US" sz="4400" dirty="0">
                <a:latin typeface="Comic Sans MS" panose="030F0702030302020204" pitchFamily="66" charset="0"/>
              </a:rPr>
              <a:t>Matter, Rocks, &amp; Minerals </a:t>
            </a:r>
          </a:p>
          <a:p>
            <a:pPr marL="293688" indent="-293688">
              <a:buClr>
                <a:srgbClr val="0000FF"/>
              </a:buClr>
            </a:pPr>
            <a:r>
              <a:rPr lang="en-US" sz="4400" dirty="0">
                <a:latin typeface="Comic Sans MS" panose="030F0702030302020204" pitchFamily="66" charset="0"/>
              </a:rPr>
              <a:t>Ecosystems</a:t>
            </a:r>
          </a:p>
          <a:p>
            <a:pPr marL="0" indent="0">
              <a:buClr>
                <a:srgbClr val="0000FF"/>
              </a:buClr>
              <a:buNone/>
            </a:pPr>
            <a:r>
              <a:rPr lang="en-US" sz="4400" dirty="0">
                <a:latin typeface="Comic Sans MS" panose="030F0702030302020204" pitchFamily="66" charset="0"/>
              </a:rPr>
              <a:t>•Food, Minerals, &amp; Exercise</a:t>
            </a:r>
          </a:p>
          <a:p>
            <a:pPr marL="0" indent="0">
              <a:buClr>
                <a:srgbClr val="0000FF"/>
              </a:buClr>
              <a:buNone/>
            </a:pPr>
            <a:r>
              <a:rPr lang="en-US" sz="4400" dirty="0">
                <a:latin typeface="Comic Sans MS" panose="030F0702030302020204" pitchFamily="66" charset="0"/>
              </a:rPr>
              <a:t>•Earth Changing History</a:t>
            </a:r>
          </a:p>
          <a:p>
            <a:pPr marL="228600" indent="-228600">
              <a:buClr>
                <a:srgbClr val="0000FF"/>
              </a:buClr>
            </a:pPr>
            <a:r>
              <a:rPr lang="en-US" sz="4400" dirty="0">
                <a:latin typeface="Comic Sans MS" panose="030F0702030302020204" pitchFamily="66" charset="0"/>
              </a:rPr>
              <a:t>Earth Patterns &amp; Its Moon </a:t>
            </a:r>
          </a:p>
          <a:p>
            <a:pPr marL="0" marR="0" lvl="0" indent="0" algn="l" rtl="0">
              <a:lnSpc>
                <a:spcPct val="100000"/>
              </a:lnSpc>
              <a:spcBef>
                <a:spcPts val="640"/>
              </a:spcBef>
              <a:spcAft>
                <a:spcPts val="0"/>
              </a:spcAft>
              <a:buClr>
                <a:srgbClr val="0000FF"/>
              </a:buClr>
              <a:buSzPts val="3200"/>
              <a:buNone/>
            </a:pPr>
            <a:endParaRPr b="1" dirty="0">
              <a:solidFill>
                <a:srgbClr val="0000FF"/>
              </a:solidFill>
            </a:endParaRPr>
          </a:p>
        </p:txBody>
      </p:sp>
      <p:pic>
        <p:nvPicPr>
          <p:cNvPr id="190" name="Google Shape;190;p27" descr="therm"/>
          <p:cNvPicPr preferRelativeResize="0"/>
          <p:nvPr/>
        </p:nvPicPr>
        <p:blipFill rotWithShape="1">
          <a:blip r:embed="rId3">
            <a:alphaModFix/>
          </a:blip>
          <a:srcRect/>
          <a:stretch/>
        </p:blipFill>
        <p:spPr>
          <a:xfrm>
            <a:off x="5143508" y="6330042"/>
            <a:ext cx="3810000" cy="381000"/>
          </a:xfrm>
          <a:prstGeom prst="rect">
            <a:avLst/>
          </a:prstGeom>
          <a:noFill/>
          <a:ln>
            <a:noFill/>
          </a:ln>
        </p:spPr>
      </p:pic>
      <p:sp>
        <p:nvSpPr>
          <p:cNvPr id="191" name="Google Shape;191;p27"/>
          <p:cNvSpPr txBox="1">
            <a:spLocks noGrp="1"/>
          </p:cNvSpPr>
          <p:nvPr>
            <p:ph type="title"/>
          </p:nvPr>
        </p:nvSpPr>
        <p:spPr>
          <a:xfrm>
            <a:off x="457200" y="-51938"/>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dirty="0">
                <a:solidFill>
                  <a:srgbClr val="0000FF"/>
                </a:solidFill>
                <a:latin typeface="Comic Sans MS"/>
                <a:ea typeface="Comic Sans MS"/>
                <a:cs typeface="Comic Sans MS"/>
                <a:sym typeface="Comic Sans MS"/>
              </a:rPr>
              <a:t>Science</a:t>
            </a:r>
            <a:endParaRPr b="1" dirty="0">
              <a:solidFill>
                <a:srgbClr val="0000FF"/>
              </a:solidFill>
              <a:latin typeface="Comic Sans MS"/>
              <a:ea typeface="Comic Sans MS"/>
              <a:cs typeface="Comic Sans MS"/>
              <a:sym typeface="Comic Sans MS"/>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body" idx="4294967295"/>
          </p:nvPr>
        </p:nvSpPr>
        <p:spPr>
          <a:xfrm>
            <a:off x="396875" y="274633"/>
            <a:ext cx="8289900" cy="92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603AB"/>
              </a:buClr>
              <a:buSzPts val="6600"/>
              <a:buFont typeface="Ribeye"/>
              <a:buNone/>
            </a:pPr>
            <a:r>
              <a:rPr lang="en-US" sz="4400" b="1">
                <a:solidFill>
                  <a:srgbClr val="0000FF"/>
                </a:solidFill>
                <a:latin typeface="Comic Sans MS"/>
                <a:ea typeface="Comic Sans MS"/>
                <a:cs typeface="Comic Sans MS"/>
                <a:sym typeface="Comic Sans MS"/>
              </a:rPr>
              <a:t>Communication </a:t>
            </a:r>
            <a:r>
              <a:rPr lang="en-US" sz="4400" b="1">
                <a:solidFill>
                  <a:srgbClr val="38761D"/>
                </a:solidFill>
                <a:latin typeface="Comic Sans MS"/>
                <a:ea typeface="Comic Sans MS"/>
                <a:cs typeface="Comic Sans MS"/>
                <a:sym typeface="Comic Sans MS"/>
              </a:rPr>
              <a:t>Methods</a:t>
            </a:r>
            <a:endParaRPr sz="4400" b="1" i="0" u="none" strike="noStrike" cap="none">
              <a:solidFill>
                <a:srgbClr val="38761D"/>
              </a:solidFill>
              <a:latin typeface="Comic Sans MS"/>
              <a:ea typeface="Comic Sans MS"/>
              <a:cs typeface="Comic Sans MS"/>
              <a:sym typeface="Comic Sans MS"/>
            </a:endParaRPr>
          </a:p>
        </p:txBody>
      </p:sp>
      <p:sp>
        <p:nvSpPr>
          <p:cNvPr id="197" name="Google Shape;197;p28"/>
          <p:cNvSpPr txBox="1">
            <a:spLocks noGrp="1"/>
          </p:cNvSpPr>
          <p:nvPr>
            <p:ph type="body" idx="1"/>
          </p:nvPr>
        </p:nvSpPr>
        <p:spPr>
          <a:xfrm>
            <a:off x="152025" y="1077686"/>
            <a:ext cx="8834400" cy="54763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800" dirty="0">
                <a:solidFill>
                  <a:schemeClr val="tx1"/>
                </a:solidFill>
                <a:latin typeface="Comic Sans MS"/>
                <a:ea typeface="Comic Sans MS"/>
                <a:cs typeface="Comic Sans MS"/>
                <a:sym typeface="Comic Sans MS"/>
              </a:rPr>
              <a:t>Banks Road wants you to know what is going on in the building as well as PTA. Here are available ways to communicate.</a:t>
            </a:r>
            <a:endParaRPr sz="2800" i="0" u="none" dirty="0">
              <a:solidFill>
                <a:schemeClr val="tx1"/>
              </a:solidFill>
              <a:latin typeface="Comic Sans MS"/>
              <a:ea typeface="Comic Sans MS"/>
              <a:cs typeface="Comic Sans MS"/>
              <a:sym typeface="Comic Sans MS"/>
            </a:endParaRPr>
          </a:p>
          <a:p>
            <a:pPr marL="793750" marR="0" lvl="0" indent="-514350" algn="l" rtl="0">
              <a:lnSpc>
                <a:spcPct val="100000"/>
              </a:lnSpc>
              <a:spcBef>
                <a:spcPts val="640"/>
              </a:spcBef>
              <a:spcAft>
                <a:spcPts val="0"/>
              </a:spcAft>
              <a:buClr>
                <a:srgbClr val="0000FF"/>
              </a:buClr>
              <a:buSzPts val="2800"/>
              <a:buFont typeface="Arial" panose="020B0604020202020204" pitchFamily="34" charset="0"/>
              <a:buChar char="•"/>
            </a:pPr>
            <a:r>
              <a:rPr lang="en-US" sz="2800" dirty="0">
                <a:solidFill>
                  <a:schemeClr val="tx1"/>
                </a:solidFill>
                <a:latin typeface="Comic Sans MS"/>
                <a:ea typeface="Comic Sans MS"/>
                <a:cs typeface="Comic Sans MS"/>
                <a:sym typeface="Comic Sans MS"/>
              </a:rPr>
              <a:t>Weekly emails from the principal, Dr. Purvis.</a:t>
            </a:r>
            <a:endParaRPr sz="2800" dirty="0">
              <a:solidFill>
                <a:schemeClr val="tx1"/>
              </a:solidFill>
              <a:latin typeface="Comic Sans MS"/>
              <a:ea typeface="Comic Sans MS"/>
              <a:cs typeface="Comic Sans MS"/>
              <a:sym typeface="Comic Sans MS"/>
            </a:endParaRPr>
          </a:p>
          <a:p>
            <a:pPr marL="793750" marR="0" lvl="0" indent="-514350" algn="l" rtl="0">
              <a:lnSpc>
                <a:spcPct val="100000"/>
              </a:lnSpc>
              <a:spcBef>
                <a:spcPts val="640"/>
              </a:spcBef>
              <a:spcAft>
                <a:spcPts val="0"/>
              </a:spcAft>
              <a:buClr>
                <a:srgbClr val="0000FF"/>
              </a:buClr>
              <a:buSzPts val="2800"/>
              <a:buFont typeface="Arial" panose="020B0604020202020204" pitchFamily="34" charset="0"/>
              <a:buChar char="•"/>
            </a:pPr>
            <a:r>
              <a:rPr lang="en-US" sz="2800" dirty="0">
                <a:solidFill>
                  <a:schemeClr val="tx1"/>
                </a:solidFill>
                <a:latin typeface="Comic Sans MS"/>
                <a:ea typeface="Comic Sans MS"/>
                <a:cs typeface="Comic Sans MS"/>
                <a:sym typeface="Comic Sans MS"/>
              </a:rPr>
              <a:t>School website: </a:t>
            </a:r>
            <a:r>
              <a:rPr lang="en-US" sz="2800" u="sng" dirty="0">
                <a:solidFill>
                  <a:schemeClr val="tx1"/>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http://banksroades.wcpss.net</a:t>
            </a:r>
            <a:endParaRPr sz="2800" dirty="0">
              <a:solidFill>
                <a:schemeClr val="tx1"/>
              </a:solidFill>
              <a:latin typeface="Comic Sans MS"/>
              <a:ea typeface="Comic Sans MS"/>
              <a:cs typeface="Comic Sans MS"/>
              <a:sym typeface="Comic Sans MS"/>
            </a:endParaRPr>
          </a:p>
          <a:p>
            <a:pPr marL="793750" marR="0" lvl="0" indent="-514350" algn="l" rtl="0">
              <a:lnSpc>
                <a:spcPct val="100000"/>
              </a:lnSpc>
              <a:spcBef>
                <a:spcPts val="640"/>
              </a:spcBef>
              <a:spcAft>
                <a:spcPts val="0"/>
              </a:spcAft>
              <a:buClr>
                <a:srgbClr val="0000FF"/>
              </a:buClr>
              <a:buSzPts val="2800"/>
              <a:buFont typeface="Arial" panose="020B0604020202020204" pitchFamily="34" charset="0"/>
              <a:buChar char="•"/>
            </a:pPr>
            <a:r>
              <a:rPr lang="en-US" sz="2800" dirty="0">
                <a:solidFill>
                  <a:schemeClr val="tx1"/>
                </a:solidFill>
                <a:latin typeface="Comic Sans MS"/>
                <a:ea typeface="Comic Sans MS"/>
                <a:cs typeface="Comic Sans MS"/>
                <a:sym typeface="Comic Sans MS"/>
              </a:rPr>
              <a:t>School office: (919) 890-7333</a:t>
            </a:r>
            <a:endParaRPr sz="2800" dirty="0">
              <a:solidFill>
                <a:schemeClr val="tx1"/>
              </a:solidFill>
              <a:latin typeface="Comic Sans MS"/>
              <a:ea typeface="Comic Sans MS"/>
              <a:cs typeface="Comic Sans MS"/>
              <a:sym typeface="Comic Sans MS"/>
            </a:endParaRPr>
          </a:p>
          <a:p>
            <a:pPr marL="793750" lvl="0" indent="-514350">
              <a:buClr>
                <a:srgbClr val="0000FF"/>
              </a:buClr>
              <a:buSzPts val="2800"/>
              <a:buFont typeface="Arial" panose="020B0604020202020204" pitchFamily="34" charset="0"/>
              <a:buChar char="•"/>
            </a:pPr>
            <a:r>
              <a:rPr lang="en-US" sz="2800" dirty="0">
                <a:solidFill>
                  <a:schemeClr val="tx1"/>
                </a:solidFill>
                <a:latin typeface="Comic Sans MS"/>
                <a:ea typeface="Comic Sans MS"/>
                <a:cs typeface="Comic Sans MS"/>
                <a:sym typeface="Comic Sans MS"/>
              </a:rPr>
              <a:t>Teacher contact: Friday</a:t>
            </a:r>
            <a:r>
              <a:rPr lang="en-US" sz="2800" i="0" u="none" dirty="0">
                <a:solidFill>
                  <a:schemeClr val="tx1"/>
                </a:solidFill>
                <a:latin typeface="Comic Sans MS"/>
                <a:ea typeface="Comic Sans MS"/>
                <a:cs typeface="Comic Sans MS"/>
                <a:sym typeface="Comic Sans MS"/>
              </a:rPr>
              <a:t> Folders</a:t>
            </a:r>
            <a:r>
              <a:rPr lang="en-US" sz="2800" dirty="0">
                <a:solidFill>
                  <a:schemeClr val="tx1"/>
                </a:solidFill>
                <a:latin typeface="Comic Sans MS"/>
                <a:ea typeface="Comic Sans MS"/>
                <a:cs typeface="Comic Sans MS"/>
                <a:sym typeface="Comic Sans MS"/>
              </a:rPr>
              <a:t>, class website (</a:t>
            </a:r>
            <a:r>
              <a:rPr lang="en-US" sz="2800" dirty="0">
                <a:solidFill>
                  <a:schemeClr val="tx1"/>
                </a:solidFill>
                <a:latin typeface="Comic Sans MS"/>
                <a:ea typeface="Comic Sans MS"/>
                <a:cs typeface="Comic Sans MS"/>
                <a:sym typeface="Comic Sans MS"/>
                <a:hlinkClick r:id="rId4"/>
              </a:rPr>
              <a:t>sheleheda.weebly.com</a:t>
            </a:r>
            <a:r>
              <a:rPr lang="en-US" sz="2800" dirty="0">
                <a:solidFill>
                  <a:schemeClr val="tx1"/>
                </a:solidFill>
                <a:latin typeface="Comic Sans MS"/>
                <a:ea typeface="Comic Sans MS"/>
                <a:cs typeface="Comic Sans MS"/>
                <a:sym typeface="Comic Sans MS"/>
              </a:rPr>
              <a:t>), &amp; weekly emails (</a:t>
            </a:r>
            <a:r>
              <a:rPr lang="en-US" sz="2800" dirty="0">
                <a:solidFill>
                  <a:schemeClr val="tx1"/>
                </a:solidFill>
                <a:latin typeface="Comic Sans MS"/>
                <a:ea typeface="Comic Sans MS"/>
                <a:cs typeface="Comic Sans MS"/>
                <a:sym typeface="Comic Sans MS"/>
                <a:hlinkClick r:id="rId5"/>
              </a:rPr>
              <a:t>jsheleheda@wcpss.net</a:t>
            </a:r>
            <a:r>
              <a:rPr lang="en-US" sz="2800" dirty="0">
                <a:solidFill>
                  <a:schemeClr val="tx1"/>
                </a:solidFill>
                <a:latin typeface="Comic Sans MS"/>
                <a:ea typeface="Comic Sans MS"/>
                <a:cs typeface="Comic Sans MS"/>
                <a:sym typeface="Comic Sans MS"/>
              </a:rPr>
              <a:t>)</a:t>
            </a:r>
          </a:p>
          <a:p>
            <a:pPr marL="793750" lvl="0" indent="-514350">
              <a:buClr>
                <a:srgbClr val="0000FF"/>
              </a:buClr>
              <a:buSzPts val="2800"/>
              <a:buFont typeface="Arial" panose="020B0604020202020204" pitchFamily="34" charset="0"/>
              <a:buChar char="•"/>
            </a:pPr>
            <a:r>
              <a:rPr lang="en-US" sz="2800" dirty="0">
                <a:solidFill>
                  <a:schemeClr val="tx1"/>
                </a:solidFill>
                <a:latin typeface="Comic Sans MS"/>
                <a:ea typeface="Comic Sans MS"/>
                <a:cs typeface="Comic Sans MS"/>
                <a:sym typeface="Comic Sans MS"/>
              </a:rPr>
              <a:t>Remind text messages</a:t>
            </a:r>
          </a:p>
          <a:p>
            <a:pPr marL="793750" lvl="0" indent="-514350">
              <a:buClr>
                <a:srgbClr val="0000FF"/>
              </a:buClr>
              <a:buSzPts val="2800"/>
              <a:buFont typeface="Arial" panose="020B0604020202020204" pitchFamily="34" charset="0"/>
              <a:buChar char="•"/>
            </a:pPr>
            <a:r>
              <a:rPr lang="en-US" sz="2800" i="0" u="none" dirty="0">
                <a:solidFill>
                  <a:schemeClr val="tx1"/>
                </a:solidFill>
                <a:latin typeface="Comic Sans MS"/>
                <a:ea typeface="Comic Sans MS"/>
                <a:cs typeface="Comic Sans MS"/>
                <a:sym typeface="Comic Sans MS"/>
              </a:rPr>
              <a:t>Monthly newsletter from PTA</a:t>
            </a:r>
            <a:endParaRPr sz="2800" dirty="0">
              <a:solidFill>
                <a:schemeClr val="tx1"/>
              </a:solidFill>
            </a:endParaRPr>
          </a:p>
          <a:p>
            <a:pPr marL="457200" marR="0" lvl="0" indent="0" algn="l" rtl="0">
              <a:lnSpc>
                <a:spcPct val="100000"/>
              </a:lnSpc>
              <a:spcBef>
                <a:spcPts val="720"/>
              </a:spcBef>
              <a:spcAft>
                <a:spcPts val="0"/>
              </a:spcAft>
              <a:buNone/>
            </a:pPr>
            <a:endParaRPr sz="3600" b="0" i="0" u="none" dirty="0">
              <a:solidFill>
                <a:schemeClr val="dk1"/>
              </a:solidFill>
              <a:latin typeface="Arial"/>
              <a:ea typeface="Arial"/>
              <a:cs typeface="Arial"/>
              <a:sym typeface="Arial"/>
            </a:endParaRPr>
          </a:p>
          <a:p>
            <a:pPr marL="0" marR="0" lvl="0" indent="0" algn="l" rtl="0">
              <a:lnSpc>
                <a:spcPct val="100000"/>
              </a:lnSpc>
              <a:spcBef>
                <a:spcPts val="280"/>
              </a:spcBef>
              <a:spcAft>
                <a:spcPts val="0"/>
              </a:spcAft>
              <a:buClr>
                <a:schemeClr val="dk1"/>
              </a:buClr>
              <a:buSzPts val="1400"/>
              <a:buFont typeface="Arial"/>
              <a:buNone/>
            </a:pPr>
            <a:endParaRPr sz="1400" b="0" i="0" u="none" dirty="0">
              <a:solidFill>
                <a:schemeClr val="dk1"/>
              </a:solidFill>
              <a:latin typeface="Arial"/>
              <a:ea typeface="Arial"/>
              <a:cs typeface="Arial"/>
              <a:sym typeface="Arial"/>
            </a:endParaRPr>
          </a:p>
          <a:p>
            <a:pPr marL="342900" marR="0" lvl="0" indent="-254000" algn="l" rtl="0">
              <a:spcBef>
                <a:spcPts val="280"/>
              </a:spcBef>
              <a:spcAft>
                <a:spcPts val="0"/>
              </a:spcAft>
              <a:buClr>
                <a:schemeClr val="dk1"/>
              </a:buClr>
              <a:buSzPts val="1400"/>
              <a:buFont typeface="Arial"/>
              <a:buNone/>
            </a:pPr>
            <a:endParaRPr sz="1400" b="0" i="0" u="none" dirty="0">
              <a:solidFill>
                <a:schemeClr val="dk1"/>
              </a:solidFill>
              <a:latin typeface="Arial"/>
              <a:ea typeface="Arial"/>
              <a:cs typeface="Arial"/>
              <a:sym typeface="Aria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33400" y="304800"/>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99FF"/>
              </a:buClr>
              <a:buSzPts val="4400"/>
              <a:buFont typeface="Arial"/>
              <a:buNone/>
            </a:pPr>
            <a:r>
              <a:rPr lang="en-US" b="1">
                <a:solidFill>
                  <a:srgbClr val="0000FF"/>
                </a:solidFill>
                <a:latin typeface="Comic Sans MS"/>
                <a:ea typeface="Comic Sans MS"/>
                <a:cs typeface="Comic Sans MS"/>
                <a:sym typeface="Comic Sans MS"/>
              </a:rPr>
              <a:t>Volunteer </a:t>
            </a:r>
            <a:r>
              <a:rPr lang="en-US" b="1">
                <a:solidFill>
                  <a:srgbClr val="6AA84F"/>
                </a:solidFill>
                <a:latin typeface="Comic Sans MS"/>
                <a:ea typeface="Comic Sans MS"/>
                <a:cs typeface="Comic Sans MS"/>
                <a:sym typeface="Comic Sans MS"/>
              </a:rPr>
              <a:t>Opportunities</a:t>
            </a:r>
            <a:br>
              <a:rPr lang="en-US" sz="4400" b="1" i="0" u="none" strike="noStrike" cap="none">
                <a:solidFill>
                  <a:srgbClr val="00FF00"/>
                </a:solidFill>
                <a:latin typeface="Comic Sans MS"/>
                <a:ea typeface="Comic Sans MS"/>
                <a:cs typeface="Comic Sans MS"/>
                <a:sym typeface="Comic Sans MS"/>
              </a:rPr>
            </a:br>
            <a:endParaRPr>
              <a:solidFill>
                <a:srgbClr val="00FF00"/>
              </a:solidFill>
            </a:endParaRPr>
          </a:p>
        </p:txBody>
      </p:sp>
      <p:sp>
        <p:nvSpPr>
          <p:cNvPr id="203" name="Google Shape;203;p29"/>
          <p:cNvSpPr txBox="1"/>
          <p:nvPr/>
        </p:nvSpPr>
        <p:spPr>
          <a:xfrm>
            <a:off x="439200" y="1219200"/>
            <a:ext cx="8704800" cy="522732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400" b="1" dirty="0">
                <a:solidFill>
                  <a:srgbClr val="0000FF"/>
                </a:solidFill>
              </a:rPr>
              <a:t>Please re-register by the October deadline- this needs to be done yearly.</a:t>
            </a:r>
            <a:endParaRPr lang="en-US" sz="3200" b="1" dirty="0">
              <a:solidFill>
                <a:srgbClr val="0000FF"/>
              </a:solidFill>
              <a:latin typeface="Comic Sans MS"/>
              <a:ea typeface="Comic Sans MS"/>
              <a:cs typeface="Comic Sans MS"/>
              <a:sym typeface="Comic Sans MS"/>
            </a:endParaRPr>
          </a:p>
          <a:p>
            <a:pPr marL="742950" marR="0" lvl="0" indent="-285750" algn="l" rtl="0">
              <a:lnSpc>
                <a:spcPct val="100000"/>
              </a:lnSpc>
              <a:spcBef>
                <a:spcPts val="0"/>
              </a:spcBef>
              <a:spcAft>
                <a:spcPts val="0"/>
              </a:spcAft>
              <a:buClr>
                <a:srgbClr val="0000FF"/>
              </a:buClr>
              <a:buSzPts val="3200"/>
              <a:buFont typeface="Comic Sans MS"/>
              <a:buChar char="➢"/>
            </a:pPr>
            <a:r>
              <a:rPr lang="en-US" sz="3200" b="1" i="0" u="none" dirty="0">
                <a:solidFill>
                  <a:srgbClr val="0000FF"/>
                </a:solidFill>
                <a:latin typeface="Comic Sans MS"/>
                <a:ea typeface="Comic Sans MS"/>
                <a:cs typeface="Comic Sans MS"/>
                <a:sym typeface="Comic Sans MS"/>
              </a:rPr>
              <a:t>Lunch </a:t>
            </a:r>
            <a:r>
              <a:rPr lang="en-US" sz="3200" b="1" dirty="0">
                <a:solidFill>
                  <a:srgbClr val="0000FF"/>
                </a:solidFill>
                <a:latin typeface="Comic Sans MS"/>
                <a:ea typeface="Comic Sans MS"/>
                <a:cs typeface="Comic Sans MS"/>
                <a:sym typeface="Comic Sans MS"/>
              </a:rPr>
              <a:t>with student</a:t>
            </a:r>
            <a:endParaRPr lang="en-US" b="1" dirty="0">
              <a:solidFill>
                <a:srgbClr val="0000FF"/>
              </a:solidFill>
            </a:endParaRPr>
          </a:p>
          <a:p>
            <a:pPr marL="742950" marR="0" lvl="0" indent="-285750" algn="l" rtl="0">
              <a:lnSpc>
                <a:spcPct val="100000"/>
              </a:lnSpc>
              <a:spcBef>
                <a:spcPts val="0"/>
              </a:spcBef>
              <a:spcAft>
                <a:spcPts val="0"/>
              </a:spcAft>
              <a:buClr>
                <a:srgbClr val="0000FF"/>
              </a:buClr>
              <a:buSzPts val="3200"/>
              <a:buFont typeface="Comic Sans MS"/>
              <a:buChar char="➢"/>
            </a:pPr>
            <a:r>
              <a:rPr lang="en-US" sz="3200" b="1" i="0" u="none" dirty="0">
                <a:solidFill>
                  <a:srgbClr val="0000FF"/>
                </a:solidFill>
                <a:latin typeface="Comic Sans MS"/>
                <a:ea typeface="Comic Sans MS"/>
                <a:cs typeface="Comic Sans MS"/>
                <a:sym typeface="Comic Sans MS"/>
              </a:rPr>
              <a:t>Field Trip volunteer</a:t>
            </a:r>
            <a:endParaRPr b="1" dirty="0">
              <a:solidFill>
                <a:srgbClr val="0000FF"/>
              </a:solidFill>
            </a:endParaRPr>
          </a:p>
          <a:p>
            <a:pPr marL="742950" marR="0" lvl="0" indent="-285750" algn="l" rtl="0">
              <a:lnSpc>
                <a:spcPct val="100000"/>
              </a:lnSpc>
              <a:spcBef>
                <a:spcPts val="0"/>
              </a:spcBef>
              <a:spcAft>
                <a:spcPts val="0"/>
              </a:spcAft>
              <a:buClr>
                <a:srgbClr val="0000FF"/>
              </a:buClr>
              <a:buSzPts val="3200"/>
              <a:buFont typeface="Comic Sans MS"/>
              <a:buChar char="➢"/>
            </a:pPr>
            <a:r>
              <a:rPr lang="en-US" sz="3200" b="1" i="0" u="none" dirty="0">
                <a:solidFill>
                  <a:srgbClr val="0000FF"/>
                </a:solidFill>
                <a:latin typeface="Comic Sans MS"/>
                <a:ea typeface="Comic Sans MS"/>
                <a:cs typeface="Comic Sans MS"/>
                <a:sym typeface="Comic Sans MS"/>
              </a:rPr>
              <a:t>Library volunteer</a:t>
            </a:r>
            <a:endParaRPr b="1" dirty="0">
              <a:solidFill>
                <a:srgbClr val="0000FF"/>
              </a:solidFill>
            </a:endParaRPr>
          </a:p>
          <a:p>
            <a:pPr marL="742950" marR="0" lvl="0" indent="-285750" algn="l" rtl="0">
              <a:lnSpc>
                <a:spcPct val="100000"/>
              </a:lnSpc>
              <a:spcBef>
                <a:spcPts val="0"/>
              </a:spcBef>
              <a:spcAft>
                <a:spcPts val="0"/>
              </a:spcAft>
              <a:buClr>
                <a:srgbClr val="0000FF"/>
              </a:buClr>
              <a:buSzPts val="3200"/>
              <a:buFont typeface="Comic Sans MS"/>
              <a:buChar char="➢"/>
            </a:pPr>
            <a:r>
              <a:rPr lang="en-US" sz="3200" b="1" i="0" u="none" dirty="0">
                <a:solidFill>
                  <a:srgbClr val="0000FF"/>
                </a:solidFill>
                <a:latin typeface="Comic Sans MS"/>
                <a:ea typeface="Comic Sans MS"/>
                <a:cs typeface="Comic Sans MS"/>
                <a:sym typeface="Comic Sans MS"/>
              </a:rPr>
              <a:t>Field Day volunteer</a:t>
            </a:r>
            <a:endParaRPr b="1" dirty="0">
              <a:solidFill>
                <a:srgbClr val="0000FF"/>
              </a:solidFill>
            </a:endParaRPr>
          </a:p>
          <a:p>
            <a:pPr marL="742950" marR="0" lvl="0" indent="-285750" algn="l" rtl="0">
              <a:lnSpc>
                <a:spcPct val="100000"/>
              </a:lnSpc>
              <a:spcBef>
                <a:spcPts val="0"/>
              </a:spcBef>
              <a:spcAft>
                <a:spcPts val="0"/>
              </a:spcAft>
              <a:buClr>
                <a:srgbClr val="0000FF"/>
              </a:buClr>
              <a:buSzPts val="3200"/>
              <a:buFont typeface="Comic Sans MS"/>
              <a:buChar char="➢"/>
            </a:pPr>
            <a:r>
              <a:rPr lang="en-US" sz="3200" b="1" i="0" u="none" dirty="0">
                <a:solidFill>
                  <a:srgbClr val="0000FF"/>
                </a:solidFill>
                <a:latin typeface="Comic Sans MS"/>
                <a:ea typeface="Comic Sans MS"/>
                <a:cs typeface="Comic Sans MS"/>
                <a:sym typeface="Comic Sans MS"/>
              </a:rPr>
              <a:t>Book Fair volunteers</a:t>
            </a:r>
            <a:endParaRPr b="1" dirty="0">
              <a:solidFill>
                <a:srgbClr val="0000FF"/>
              </a:solidFill>
            </a:endParaRPr>
          </a:p>
        </p:txBody>
      </p:sp>
      <p:pic>
        <p:nvPicPr>
          <p:cNvPr id="204" name="Google Shape;204;p29"/>
          <p:cNvPicPr preferRelativeResize="0"/>
          <p:nvPr/>
        </p:nvPicPr>
        <p:blipFill>
          <a:blip r:embed="rId3">
            <a:alphaModFix/>
          </a:blip>
          <a:stretch>
            <a:fillRect/>
          </a:stretch>
        </p:blipFill>
        <p:spPr>
          <a:xfrm>
            <a:off x="4740900" y="3260100"/>
            <a:ext cx="4977425" cy="3318275"/>
          </a:xfrm>
          <a:prstGeom prst="rect">
            <a:avLst/>
          </a:prstGeom>
          <a:noFill/>
          <a:ln>
            <a:noFill/>
          </a:ln>
          <a:effectLst>
            <a:reflection endPos="30000" dist="38100" dir="5400000" fadeDir="5400012" sy="-100000" algn="bl" rotWithShape="0"/>
          </a:effectLst>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0"/>
          <p:cNvPicPr preferRelativeResize="0"/>
          <p:nvPr/>
        </p:nvPicPr>
        <p:blipFill>
          <a:blip r:embed="rId3">
            <a:alphaModFix/>
          </a:blip>
          <a:stretch>
            <a:fillRect/>
          </a:stretch>
        </p:blipFill>
        <p:spPr>
          <a:xfrm>
            <a:off x="6790446" y="5252150"/>
            <a:ext cx="2284875" cy="1487600"/>
          </a:xfrm>
          <a:prstGeom prst="rect">
            <a:avLst/>
          </a:prstGeom>
          <a:noFill/>
          <a:ln>
            <a:noFill/>
          </a:ln>
        </p:spPr>
      </p:pic>
      <p:pic>
        <p:nvPicPr>
          <p:cNvPr id="211" name="Google Shape;211;p30"/>
          <p:cNvPicPr preferRelativeResize="0"/>
          <p:nvPr/>
        </p:nvPicPr>
        <p:blipFill>
          <a:blip r:embed="rId4">
            <a:alphaModFix/>
          </a:blip>
          <a:stretch>
            <a:fillRect/>
          </a:stretch>
        </p:blipFill>
        <p:spPr>
          <a:xfrm>
            <a:off x="194250" y="944675"/>
            <a:ext cx="8755500" cy="321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4294967295"/>
          </p:nvPr>
        </p:nvSpPr>
        <p:spPr>
          <a:xfrm>
            <a:off x="0" y="1600200"/>
            <a:ext cx="9144000"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FF"/>
              </a:buClr>
              <a:buSzPts val="2800"/>
              <a:buFont typeface="Comic Sans MS"/>
              <a:buChar char="➢"/>
            </a:pPr>
            <a:r>
              <a:rPr lang="en-US" sz="2800" b="1" i="0" u="none" strike="noStrike" cap="none">
                <a:solidFill>
                  <a:srgbClr val="0000FF"/>
                </a:solidFill>
                <a:latin typeface="Comic Sans MS"/>
                <a:ea typeface="Comic Sans MS"/>
                <a:cs typeface="Comic Sans MS"/>
                <a:sym typeface="Comic Sans MS"/>
              </a:rPr>
              <a:t>8:45 a.m. - 3:45 p.m.</a:t>
            </a:r>
            <a:endParaRPr b="1">
              <a:solidFill>
                <a:srgbClr val="0000FF"/>
              </a:solidFill>
              <a:latin typeface="Comic Sans MS"/>
              <a:ea typeface="Comic Sans MS"/>
              <a:cs typeface="Comic Sans MS"/>
              <a:sym typeface="Comic Sans MS"/>
            </a:endParaRPr>
          </a:p>
          <a:p>
            <a:pPr marL="742950" marR="0" lvl="1" indent="-285750" algn="l" rtl="0">
              <a:lnSpc>
                <a:spcPct val="100000"/>
              </a:lnSpc>
              <a:spcBef>
                <a:spcPts val="560"/>
              </a:spcBef>
              <a:spcAft>
                <a:spcPts val="0"/>
              </a:spcAft>
              <a:buClr>
                <a:srgbClr val="0000FF"/>
              </a:buClr>
              <a:buSzPts val="2800"/>
              <a:buFont typeface="Comic Sans MS"/>
              <a:buChar char="○"/>
            </a:pPr>
            <a:r>
              <a:rPr lang="en-US" sz="2800" b="1" i="0" u="none" strike="noStrike" cap="none">
                <a:solidFill>
                  <a:srgbClr val="0000FF"/>
                </a:solidFill>
                <a:latin typeface="Comic Sans MS"/>
                <a:ea typeface="Comic Sans MS"/>
                <a:cs typeface="Comic Sans MS"/>
                <a:sym typeface="Comic Sans MS"/>
              </a:rPr>
              <a:t>Tardy after 9:15 a.m. – please walk your child into the office and sign them in. </a:t>
            </a:r>
            <a:endParaRPr b="1">
              <a:solidFill>
                <a:srgbClr val="0000FF"/>
              </a:solidFill>
              <a:latin typeface="Comic Sans MS"/>
              <a:ea typeface="Comic Sans MS"/>
              <a:cs typeface="Comic Sans MS"/>
              <a:sym typeface="Comic Sans MS"/>
            </a:endParaRPr>
          </a:p>
          <a:p>
            <a:pPr marL="742950" marR="0" lvl="1" indent="-285750" algn="l" rtl="0">
              <a:lnSpc>
                <a:spcPct val="100000"/>
              </a:lnSpc>
              <a:spcBef>
                <a:spcPts val="560"/>
              </a:spcBef>
              <a:spcAft>
                <a:spcPts val="0"/>
              </a:spcAft>
              <a:buClr>
                <a:srgbClr val="0000FF"/>
              </a:buClr>
              <a:buSzPts val="2800"/>
              <a:buFont typeface="Comic Sans MS"/>
              <a:buChar char="○"/>
            </a:pPr>
            <a:r>
              <a:rPr lang="en-US" sz="2800" b="1" i="0" u="none" strike="noStrike" cap="none">
                <a:solidFill>
                  <a:srgbClr val="0000FF"/>
                </a:solidFill>
                <a:latin typeface="Comic Sans MS"/>
                <a:ea typeface="Comic Sans MS"/>
                <a:cs typeface="Comic Sans MS"/>
                <a:sym typeface="Comic Sans MS"/>
              </a:rPr>
              <a:t>Please check out your child before 3:00 p.m. if it is necessary to leave early. </a:t>
            </a:r>
            <a:endParaRPr b="1">
              <a:solidFill>
                <a:srgbClr val="0000FF"/>
              </a:solidFill>
              <a:latin typeface="Comic Sans MS"/>
              <a:ea typeface="Comic Sans MS"/>
              <a:cs typeface="Comic Sans MS"/>
              <a:sym typeface="Comic Sans MS"/>
            </a:endParaRPr>
          </a:p>
          <a:p>
            <a:pPr marL="742950" marR="0" lvl="1" indent="-285750" algn="l" rtl="0">
              <a:lnSpc>
                <a:spcPct val="100000"/>
              </a:lnSpc>
              <a:spcBef>
                <a:spcPts val="560"/>
              </a:spcBef>
              <a:spcAft>
                <a:spcPts val="0"/>
              </a:spcAft>
              <a:buClr>
                <a:srgbClr val="0000FF"/>
              </a:buClr>
              <a:buSzPts val="2800"/>
              <a:buFont typeface="Comic Sans MS"/>
              <a:buChar char="○"/>
            </a:pPr>
            <a:r>
              <a:rPr lang="en-US" sz="2800" b="1" i="0" u="none" strike="noStrike" cap="none">
                <a:solidFill>
                  <a:srgbClr val="0000FF"/>
                </a:solidFill>
                <a:latin typeface="Comic Sans MS"/>
                <a:ea typeface="Comic Sans MS"/>
                <a:cs typeface="Comic Sans MS"/>
                <a:sym typeface="Comic Sans MS"/>
              </a:rPr>
              <a:t>3:4</a:t>
            </a:r>
            <a:r>
              <a:rPr lang="en-US" b="1">
                <a:solidFill>
                  <a:srgbClr val="0000FF"/>
                </a:solidFill>
                <a:latin typeface="Comic Sans MS"/>
                <a:ea typeface="Comic Sans MS"/>
                <a:cs typeface="Comic Sans MS"/>
                <a:sym typeface="Comic Sans MS"/>
              </a:rPr>
              <a:t>5 p.m. -</a:t>
            </a:r>
            <a:r>
              <a:rPr lang="en-US" sz="2800" b="1" i="0" u="none" strike="noStrike" cap="none">
                <a:solidFill>
                  <a:srgbClr val="0000FF"/>
                </a:solidFill>
                <a:latin typeface="Comic Sans MS"/>
                <a:ea typeface="Comic Sans MS"/>
                <a:cs typeface="Comic Sans MS"/>
                <a:sym typeface="Comic Sans MS"/>
              </a:rPr>
              <a:t> Dismissal begins</a:t>
            </a:r>
            <a:endParaRPr b="1">
              <a:solidFill>
                <a:srgbClr val="0000FF"/>
              </a:solidFill>
              <a:latin typeface="Comic Sans MS"/>
              <a:ea typeface="Comic Sans MS"/>
              <a:cs typeface="Comic Sans MS"/>
              <a:sym typeface="Comic Sans MS"/>
            </a:endParaRPr>
          </a:p>
        </p:txBody>
      </p:sp>
      <p:sp>
        <p:nvSpPr>
          <p:cNvPr id="104" name="Google Shape;104;p15"/>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a:solidFill>
                  <a:srgbClr val="0000FF"/>
                </a:solidFill>
                <a:latin typeface="Comic Sans MS"/>
                <a:ea typeface="Comic Sans MS"/>
                <a:cs typeface="Comic Sans MS"/>
                <a:sym typeface="Comic Sans MS"/>
              </a:rPr>
              <a:t>School</a:t>
            </a:r>
            <a:r>
              <a:rPr lang="en-US" b="1">
                <a:latin typeface="Comic Sans MS"/>
                <a:ea typeface="Comic Sans MS"/>
                <a:cs typeface="Comic Sans MS"/>
                <a:sym typeface="Comic Sans MS"/>
              </a:rPr>
              <a:t> </a:t>
            </a:r>
            <a:r>
              <a:rPr lang="en-US" b="1">
                <a:solidFill>
                  <a:srgbClr val="38761D"/>
                </a:solidFill>
                <a:latin typeface="Comic Sans MS"/>
                <a:ea typeface="Comic Sans MS"/>
                <a:cs typeface="Comic Sans MS"/>
                <a:sym typeface="Comic Sans MS"/>
              </a:rPr>
              <a:t>Hours</a:t>
            </a:r>
            <a:endParaRPr b="1">
              <a:solidFill>
                <a:srgbClr val="38761D"/>
              </a:solidFill>
              <a:latin typeface="Comic Sans MS"/>
              <a:ea typeface="Comic Sans MS"/>
              <a:cs typeface="Comic Sans MS"/>
              <a:sym typeface="Comic Sans MS"/>
            </a:endParaRPr>
          </a:p>
        </p:txBody>
      </p:sp>
      <p:pic>
        <p:nvPicPr>
          <p:cNvPr id="105" name="Google Shape;105;p15"/>
          <p:cNvPicPr preferRelativeResize="0"/>
          <p:nvPr/>
        </p:nvPicPr>
        <p:blipFill>
          <a:blip r:embed="rId3">
            <a:alphaModFix/>
          </a:blip>
          <a:stretch>
            <a:fillRect/>
          </a:stretch>
        </p:blipFill>
        <p:spPr>
          <a:xfrm>
            <a:off x="6925575" y="0"/>
            <a:ext cx="2072051" cy="2072051"/>
          </a:xfrm>
          <a:prstGeom prst="rect">
            <a:avLst/>
          </a:prstGeom>
          <a:noFill/>
          <a:ln>
            <a:noFill/>
          </a:ln>
        </p:spPr>
      </p:pic>
      <p:pic>
        <p:nvPicPr>
          <p:cNvPr id="106" name="Google Shape;106;p15"/>
          <p:cNvPicPr preferRelativeResize="0"/>
          <p:nvPr/>
        </p:nvPicPr>
        <p:blipFill>
          <a:blip r:embed="rId4">
            <a:alphaModFix/>
          </a:blip>
          <a:stretch>
            <a:fillRect/>
          </a:stretch>
        </p:blipFill>
        <p:spPr>
          <a:xfrm rot="-1128877">
            <a:off x="815327" y="4868554"/>
            <a:ext cx="1636744" cy="1636744"/>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body" idx="4294967295"/>
          </p:nvPr>
        </p:nvSpPr>
        <p:spPr>
          <a:xfrm>
            <a:off x="530225" y="1752600"/>
            <a:ext cx="8229600" cy="4525962"/>
          </a:xfrm>
          <a:prstGeom prst="rect">
            <a:avLst/>
          </a:prstGeom>
          <a:noFill/>
          <a:ln>
            <a:noFill/>
          </a:ln>
        </p:spPr>
        <p:txBody>
          <a:bodyPr spcFirstLastPara="1" wrap="square" lIns="91425" tIns="45700" rIns="91425" bIns="45700" anchor="t" anchorCtr="0">
            <a:noAutofit/>
          </a:bodyPr>
          <a:lstStyle/>
          <a:p>
            <a:pPr marL="342900" marR="0" lvl="0" indent="-215900" algn="l" rtl="0">
              <a:lnSpc>
                <a:spcPct val="100000"/>
              </a:lnSpc>
              <a:spcBef>
                <a:spcPts val="0"/>
              </a:spcBef>
              <a:spcAft>
                <a:spcPts val="0"/>
              </a:spcAft>
              <a:buClr>
                <a:schemeClr val="dk1"/>
              </a:buClr>
              <a:buSzPts val="2000"/>
              <a:buFont typeface="Arial"/>
              <a:buNone/>
            </a:pPr>
            <a:endParaRPr sz="2000" b="0" i="0" u="none">
              <a:solidFill>
                <a:schemeClr val="dk1"/>
              </a:solidFill>
              <a:latin typeface="Comic Sans MS"/>
              <a:ea typeface="Comic Sans MS"/>
              <a:cs typeface="Comic Sans MS"/>
              <a:sym typeface="Comic Sans MS"/>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Comic Sans MS"/>
              <a:ea typeface="Comic Sans MS"/>
              <a:cs typeface="Comic Sans MS"/>
              <a:sym typeface="Comic Sans MS"/>
            </a:endParaRPr>
          </a:p>
        </p:txBody>
      </p:sp>
      <p:sp>
        <p:nvSpPr>
          <p:cNvPr id="113" name="Google Shape;113;p16"/>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a:solidFill>
                  <a:srgbClr val="0000FF"/>
                </a:solidFill>
                <a:latin typeface="Comic Sans MS"/>
                <a:ea typeface="Comic Sans MS"/>
                <a:cs typeface="Comic Sans MS"/>
                <a:sym typeface="Comic Sans MS"/>
              </a:rPr>
              <a:t>Daily</a:t>
            </a:r>
            <a:r>
              <a:rPr lang="en-US" b="1">
                <a:latin typeface="Comic Sans MS"/>
                <a:ea typeface="Comic Sans MS"/>
                <a:cs typeface="Comic Sans MS"/>
                <a:sym typeface="Comic Sans MS"/>
              </a:rPr>
              <a:t> </a:t>
            </a:r>
            <a:r>
              <a:rPr lang="en-US" b="1">
                <a:solidFill>
                  <a:srgbClr val="38761D"/>
                </a:solidFill>
                <a:latin typeface="Comic Sans MS"/>
                <a:ea typeface="Comic Sans MS"/>
                <a:cs typeface="Comic Sans MS"/>
                <a:sym typeface="Comic Sans MS"/>
              </a:rPr>
              <a:t>Schedule</a:t>
            </a:r>
            <a:endParaRPr b="1">
              <a:solidFill>
                <a:srgbClr val="38761D"/>
              </a:solidFill>
              <a:latin typeface="Comic Sans MS"/>
              <a:ea typeface="Comic Sans MS"/>
              <a:cs typeface="Comic Sans MS"/>
              <a:sym typeface="Comic Sans MS"/>
            </a:endParaRPr>
          </a:p>
        </p:txBody>
      </p:sp>
      <p:graphicFrame>
        <p:nvGraphicFramePr>
          <p:cNvPr id="2" name="Table 1">
            <a:extLst>
              <a:ext uri="{FF2B5EF4-FFF2-40B4-BE49-F238E27FC236}">
                <a16:creationId xmlns:a16="http://schemas.microsoft.com/office/drawing/2014/main" id="{1D8F30DE-8301-49B0-B647-D6C3FC00A630}"/>
              </a:ext>
            </a:extLst>
          </p:cNvPr>
          <p:cNvGraphicFramePr>
            <a:graphicFrameLocks noGrp="1"/>
          </p:cNvGraphicFramePr>
          <p:nvPr>
            <p:extLst>
              <p:ext uri="{D42A27DB-BD31-4B8C-83A1-F6EECF244321}">
                <p14:modId xmlns:p14="http://schemas.microsoft.com/office/powerpoint/2010/main" val="1240305465"/>
              </p:ext>
            </p:extLst>
          </p:nvPr>
        </p:nvGraphicFramePr>
        <p:xfrm>
          <a:off x="457199" y="1546327"/>
          <a:ext cx="8302625" cy="4525965"/>
        </p:xfrm>
        <a:graphic>
          <a:graphicData uri="http://schemas.openxmlformats.org/drawingml/2006/table">
            <a:tbl>
              <a:tblPr firstRow="1" firstCol="1" bandRow="1">
                <a:tableStyleId>{89E09F2C-637D-4ACC-8AD7-713CF9903A64}</a:tableStyleId>
              </a:tblPr>
              <a:tblGrid>
                <a:gridCol w="2876500">
                  <a:extLst>
                    <a:ext uri="{9D8B030D-6E8A-4147-A177-3AD203B41FA5}">
                      <a16:colId xmlns:a16="http://schemas.microsoft.com/office/drawing/2014/main" val="4292664299"/>
                    </a:ext>
                  </a:extLst>
                </a:gridCol>
                <a:gridCol w="5426125">
                  <a:extLst>
                    <a:ext uri="{9D8B030D-6E8A-4147-A177-3AD203B41FA5}">
                      <a16:colId xmlns:a16="http://schemas.microsoft.com/office/drawing/2014/main" val="3169786131"/>
                    </a:ext>
                  </a:extLst>
                </a:gridCol>
              </a:tblGrid>
              <a:tr h="496755">
                <a:tc>
                  <a:txBody>
                    <a:bodyPr/>
                    <a:lstStyle/>
                    <a:p>
                      <a:pPr marL="0" marR="0" algn="l">
                        <a:lnSpc>
                          <a:spcPct val="107000"/>
                        </a:lnSpc>
                        <a:spcBef>
                          <a:spcPts val="0"/>
                        </a:spcBef>
                        <a:spcAft>
                          <a:spcPts val="0"/>
                        </a:spcAft>
                      </a:pPr>
                      <a:r>
                        <a:rPr lang="en-US" sz="1800">
                          <a:effectLst/>
                          <a:latin typeface="Comic Sans MS" panose="030F0702030302020204" pitchFamily="66" charset="0"/>
                        </a:rPr>
                        <a:t>8:45am-9:15am</a:t>
                      </a:r>
                      <a:endParaRPr lang="en-US" sz="180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tc>
                  <a:txBody>
                    <a:bodyPr/>
                    <a:lstStyle/>
                    <a:p>
                      <a:pPr marL="0" marR="0" algn="l">
                        <a:lnSpc>
                          <a:spcPct val="107000"/>
                        </a:lnSpc>
                        <a:spcBef>
                          <a:spcPts val="0"/>
                        </a:spcBef>
                        <a:spcAft>
                          <a:spcPts val="0"/>
                        </a:spcAft>
                      </a:pPr>
                      <a:r>
                        <a:rPr lang="en-US" sz="1800">
                          <a:effectLst/>
                          <a:latin typeface="Comic Sans MS" panose="030F0702030302020204" pitchFamily="66" charset="0"/>
                        </a:rPr>
                        <a:t>Morning Work</a:t>
                      </a:r>
                      <a:endParaRPr lang="en-US" sz="180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extLst>
                  <a:ext uri="{0D108BD9-81ED-4DB2-BD59-A6C34878D82A}">
                    <a16:rowId xmlns:a16="http://schemas.microsoft.com/office/drawing/2014/main" val="3869014764"/>
                  </a:ext>
                </a:extLst>
              </a:tr>
              <a:tr h="551925">
                <a:tc>
                  <a:txBody>
                    <a:bodyPr/>
                    <a:lstStyle/>
                    <a:p>
                      <a:pPr marL="0" marR="0" algn="l">
                        <a:lnSpc>
                          <a:spcPct val="107000"/>
                        </a:lnSpc>
                        <a:spcBef>
                          <a:spcPts val="0"/>
                        </a:spcBef>
                        <a:spcAft>
                          <a:spcPts val="0"/>
                        </a:spcAft>
                      </a:pPr>
                      <a:r>
                        <a:rPr lang="en-US" sz="1800">
                          <a:effectLst/>
                          <a:latin typeface="Comic Sans MS" panose="030F0702030302020204" pitchFamily="66" charset="0"/>
                        </a:rPr>
                        <a:t>9:15am-11:15am</a:t>
                      </a:r>
                      <a:endParaRPr lang="en-US" sz="180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tc>
                  <a:txBody>
                    <a:bodyPr/>
                    <a:lstStyle/>
                    <a:p>
                      <a:pPr marL="0" marR="0" algn="l">
                        <a:lnSpc>
                          <a:spcPct val="107000"/>
                        </a:lnSpc>
                        <a:spcBef>
                          <a:spcPts val="0"/>
                        </a:spcBef>
                        <a:spcAft>
                          <a:spcPts val="0"/>
                        </a:spcAft>
                      </a:pPr>
                      <a:r>
                        <a:rPr lang="en-US" sz="1800">
                          <a:effectLst/>
                          <a:latin typeface="Comic Sans MS" panose="030F0702030302020204" pitchFamily="66" charset="0"/>
                        </a:rPr>
                        <a:t>English Language Arts (ELA)</a:t>
                      </a:r>
                      <a:endParaRPr lang="en-US" sz="180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extLst>
                  <a:ext uri="{0D108BD9-81ED-4DB2-BD59-A6C34878D82A}">
                    <a16:rowId xmlns:a16="http://schemas.microsoft.com/office/drawing/2014/main" val="1183129868"/>
                  </a:ext>
                </a:extLst>
              </a:tr>
              <a:tr h="496755">
                <a:tc>
                  <a:txBody>
                    <a:bodyPr/>
                    <a:lstStyle/>
                    <a:p>
                      <a:pPr marL="0" marR="0" algn="l">
                        <a:lnSpc>
                          <a:spcPct val="107000"/>
                        </a:lnSpc>
                        <a:spcBef>
                          <a:spcPts val="0"/>
                        </a:spcBef>
                        <a:spcAft>
                          <a:spcPts val="0"/>
                        </a:spcAft>
                      </a:pPr>
                      <a:r>
                        <a:rPr lang="en-US" sz="1800">
                          <a:effectLst/>
                          <a:latin typeface="Comic Sans MS" panose="030F0702030302020204" pitchFamily="66" charset="0"/>
                        </a:rPr>
                        <a:t>11:15am-11:35am</a:t>
                      </a:r>
                      <a:endParaRPr lang="en-US" sz="180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tc>
                  <a:txBody>
                    <a:bodyPr/>
                    <a:lstStyle/>
                    <a:p>
                      <a:pPr marL="0" marR="0" algn="l">
                        <a:lnSpc>
                          <a:spcPct val="107000"/>
                        </a:lnSpc>
                        <a:spcBef>
                          <a:spcPts val="0"/>
                        </a:spcBef>
                        <a:spcAft>
                          <a:spcPts val="0"/>
                        </a:spcAft>
                      </a:pPr>
                      <a:r>
                        <a:rPr lang="en-US" sz="1800" dirty="0">
                          <a:effectLst/>
                          <a:latin typeface="Comic Sans MS" panose="030F0702030302020204" pitchFamily="66" charset="0"/>
                        </a:rPr>
                        <a:t>Snack &amp; Read Aloud or Independent Work </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extLst>
                  <a:ext uri="{0D108BD9-81ED-4DB2-BD59-A6C34878D82A}">
                    <a16:rowId xmlns:a16="http://schemas.microsoft.com/office/drawing/2014/main" val="4147593332"/>
                  </a:ext>
                </a:extLst>
              </a:tr>
              <a:tr h="496755">
                <a:tc>
                  <a:txBody>
                    <a:bodyPr/>
                    <a:lstStyle/>
                    <a:p>
                      <a:pPr marL="0" marR="0" algn="l">
                        <a:lnSpc>
                          <a:spcPct val="107000"/>
                        </a:lnSpc>
                        <a:spcBef>
                          <a:spcPts val="0"/>
                        </a:spcBef>
                        <a:spcAft>
                          <a:spcPts val="0"/>
                        </a:spcAft>
                      </a:pPr>
                      <a:r>
                        <a:rPr lang="en-US" sz="1800">
                          <a:effectLst/>
                          <a:latin typeface="Comic Sans MS" panose="030F0702030302020204" pitchFamily="66" charset="0"/>
                        </a:rPr>
                        <a:t>11:35am-12:35pm</a:t>
                      </a:r>
                      <a:endParaRPr lang="en-US" sz="180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tc>
                  <a:txBody>
                    <a:bodyPr/>
                    <a:lstStyle/>
                    <a:p>
                      <a:pPr marL="0" marR="0" algn="l">
                        <a:lnSpc>
                          <a:spcPct val="107000"/>
                        </a:lnSpc>
                        <a:spcBef>
                          <a:spcPts val="0"/>
                        </a:spcBef>
                        <a:spcAft>
                          <a:spcPts val="0"/>
                        </a:spcAft>
                      </a:pPr>
                      <a:r>
                        <a:rPr lang="en-US" sz="1800" dirty="0">
                          <a:effectLst/>
                          <a:latin typeface="Comic Sans MS" panose="030F0702030302020204" pitchFamily="66" charset="0"/>
                        </a:rPr>
                        <a:t>Math</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extLst>
                  <a:ext uri="{0D108BD9-81ED-4DB2-BD59-A6C34878D82A}">
                    <a16:rowId xmlns:a16="http://schemas.microsoft.com/office/drawing/2014/main" val="3168495632"/>
                  </a:ext>
                </a:extLst>
              </a:tr>
              <a:tr h="496755">
                <a:tc>
                  <a:txBody>
                    <a:bodyPr/>
                    <a:lstStyle/>
                    <a:p>
                      <a:pPr marL="0" marR="0" algn="l">
                        <a:lnSpc>
                          <a:spcPct val="107000"/>
                        </a:lnSpc>
                        <a:spcBef>
                          <a:spcPts val="0"/>
                        </a:spcBef>
                        <a:spcAft>
                          <a:spcPts val="0"/>
                        </a:spcAft>
                      </a:pPr>
                      <a:r>
                        <a:rPr lang="en-US" sz="1800" dirty="0">
                          <a:effectLst/>
                          <a:latin typeface="Comic Sans MS" panose="030F0702030302020204" pitchFamily="66" charset="0"/>
                        </a:rPr>
                        <a:t>12:40pm-1:10pm</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tc>
                  <a:txBody>
                    <a:bodyPr/>
                    <a:lstStyle/>
                    <a:p>
                      <a:pPr marL="0" marR="0" algn="l">
                        <a:lnSpc>
                          <a:spcPct val="107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Recess</a:t>
                      </a:r>
                    </a:p>
                  </a:txBody>
                  <a:tcPr marL="29673" marR="29673" marT="0" marB="0"/>
                </a:tc>
                <a:extLst>
                  <a:ext uri="{0D108BD9-81ED-4DB2-BD59-A6C34878D82A}">
                    <a16:rowId xmlns:a16="http://schemas.microsoft.com/office/drawing/2014/main" val="2808571128"/>
                  </a:ext>
                </a:extLst>
              </a:tr>
              <a:tr h="496755">
                <a:tc>
                  <a:txBody>
                    <a:bodyPr/>
                    <a:lstStyle/>
                    <a:p>
                      <a:pPr marL="0" marR="0" algn="l">
                        <a:lnSpc>
                          <a:spcPct val="107000"/>
                        </a:lnSpc>
                        <a:spcBef>
                          <a:spcPts val="0"/>
                        </a:spcBef>
                        <a:spcAft>
                          <a:spcPts val="0"/>
                        </a:spcAft>
                      </a:pPr>
                      <a:r>
                        <a:rPr lang="en-US" sz="1800" dirty="0">
                          <a:effectLst/>
                          <a:latin typeface="Comic Sans MS" panose="030F0702030302020204" pitchFamily="66" charset="0"/>
                        </a:rPr>
                        <a:t>1:15pm-1:45pm</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tc>
                  <a:txBody>
                    <a:bodyPr/>
                    <a:lstStyle/>
                    <a:p>
                      <a:pPr marL="0" marR="0" algn="l">
                        <a:lnSpc>
                          <a:spcPct val="107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Lunch</a:t>
                      </a:r>
                    </a:p>
                  </a:txBody>
                  <a:tcPr marL="29673" marR="29673" marT="0" marB="0"/>
                </a:tc>
                <a:extLst>
                  <a:ext uri="{0D108BD9-81ED-4DB2-BD59-A6C34878D82A}">
                    <a16:rowId xmlns:a16="http://schemas.microsoft.com/office/drawing/2014/main" val="3868825726"/>
                  </a:ext>
                </a:extLst>
              </a:tr>
              <a:tr h="496755">
                <a:tc>
                  <a:txBody>
                    <a:bodyPr/>
                    <a:lstStyle/>
                    <a:p>
                      <a:pPr marL="0" marR="0" algn="l">
                        <a:lnSpc>
                          <a:spcPct val="107000"/>
                        </a:lnSpc>
                        <a:spcBef>
                          <a:spcPts val="0"/>
                        </a:spcBef>
                        <a:spcAft>
                          <a:spcPts val="0"/>
                        </a:spcAft>
                      </a:pPr>
                      <a:r>
                        <a:rPr lang="en-US" sz="1800">
                          <a:effectLst/>
                          <a:latin typeface="Comic Sans MS" panose="030F0702030302020204" pitchFamily="66" charset="0"/>
                        </a:rPr>
                        <a:t>1:45pm-2:40pm</a:t>
                      </a:r>
                      <a:endParaRPr lang="en-US" sz="180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tc>
                  <a:txBody>
                    <a:bodyPr/>
                    <a:lstStyle/>
                    <a:p>
                      <a:pPr marL="0" marR="0" algn="l">
                        <a:lnSpc>
                          <a:spcPct val="107000"/>
                        </a:lnSpc>
                        <a:spcBef>
                          <a:spcPts val="0"/>
                        </a:spcBef>
                        <a:spcAft>
                          <a:spcPts val="0"/>
                        </a:spcAft>
                      </a:pPr>
                      <a:r>
                        <a:rPr lang="en-US" sz="1800">
                          <a:effectLst/>
                          <a:latin typeface="Comic Sans MS" panose="030F0702030302020204" pitchFamily="66" charset="0"/>
                        </a:rPr>
                        <a:t>Science or Social Studies</a:t>
                      </a:r>
                      <a:endParaRPr lang="en-US" sz="180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extLst>
                  <a:ext uri="{0D108BD9-81ED-4DB2-BD59-A6C34878D82A}">
                    <a16:rowId xmlns:a16="http://schemas.microsoft.com/office/drawing/2014/main" val="2530619543"/>
                  </a:ext>
                </a:extLst>
              </a:tr>
              <a:tr h="496755">
                <a:tc>
                  <a:txBody>
                    <a:bodyPr/>
                    <a:lstStyle/>
                    <a:p>
                      <a:pPr marL="0" marR="0" algn="l">
                        <a:lnSpc>
                          <a:spcPct val="107000"/>
                        </a:lnSpc>
                        <a:spcBef>
                          <a:spcPts val="0"/>
                        </a:spcBef>
                        <a:spcAft>
                          <a:spcPts val="0"/>
                        </a:spcAft>
                      </a:pPr>
                      <a:r>
                        <a:rPr lang="en-US" sz="1800">
                          <a:effectLst/>
                          <a:latin typeface="Comic Sans MS" panose="030F0702030302020204" pitchFamily="66" charset="0"/>
                        </a:rPr>
                        <a:t>2:40pm-2:45pm</a:t>
                      </a:r>
                      <a:endParaRPr lang="en-US" sz="180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tc>
                  <a:txBody>
                    <a:bodyPr/>
                    <a:lstStyle/>
                    <a:p>
                      <a:pPr marL="0" marR="0" algn="l">
                        <a:lnSpc>
                          <a:spcPct val="107000"/>
                        </a:lnSpc>
                        <a:spcBef>
                          <a:spcPts val="0"/>
                        </a:spcBef>
                        <a:spcAft>
                          <a:spcPts val="0"/>
                        </a:spcAft>
                      </a:pPr>
                      <a:r>
                        <a:rPr lang="en-US" sz="1800" dirty="0">
                          <a:effectLst/>
                          <a:latin typeface="Comic Sans MS" panose="030F0702030302020204" pitchFamily="66" charset="0"/>
                        </a:rPr>
                        <a:t>Pack Up</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extLst>
                  <a:ext uri="{0D108BD9-81ED-4DB2-BD59-A6C34878D82A}">
                    <a16:rowId xmlns:a16="http://schemas.microsoft.com/office/drawing/2014/main" val="1565411530"/>
                  </a:ext>
                </a:extLst>
              </a:tr>
              <a:tr h="496755">
                <a:tc>
                  <a:txBody>
                    <a:bodyPr/>
                    <a:lstStyle/>
                    <a:p>
                      <a:pPr marL="0" marR="0" algn="l">
                        <a:lnSpc>
                          <a:spcPct val="107000"/>
                        </a:lnSpc>
                        <a:spcBef>
                          <a:spcPts val="0"/>
                        </a:spcBef>
                        <a:spcAft>
                          <a:spcPts val="0"/>
                        </a:spcAft>
                      </a:pPr>
                      <a:r>
                        <a:rPr lang="en-US" sz="1800">
                          <a:effectLst/>
                          <a:latin typeface="Comic Sans MS" panose="030F0702030302020204" pitchFamily="66" charset="0"/>
                        </a:rPr>
                        <a:t>2:50pm-3:35pm</a:t>
                      </a:r>
                      <a:endParaRPr lang="en-US" sz="180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tc>
                  <a:txBody>
                    <a:bodyPr/>
                    <a:lstStyle/>
                    <a:p>
                      <a:pPr marL="0" marR="0" algn="l">
                        <a:lnSpc>
                          <a:spcPct val="107000"/>
                        </a:lnSpc>
                        <a:spcBef>
                          <a:spcPts val="0"/>
                        </a:spcBef>
                        <a:spcAft>
                          <a:spcPts val="0"/>
                        </a:spcAft>
                      </a:pPr>
                      <a:r>
                        <a:rPr lang="en-US" sz="1800" dirty="0">
                          <a:effectLst/>
                          <a:latin typeface="Comic Sans MS" panose="030F0702030302020204" pitchFamily="66" charset="0"/>
                        </a:rPr>
                        <a:t>Specials</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9673" marR="29673" marT="0" marB="0"/>
                </a:tc>
                <a:extLst>
                  <a:ext uri="{0D108BD9-81ED-4DB2-BD59-A6C34878D82A}">
                    <a16:rowId xmlns:a16="http://schemas.microsoft.com/office/drawing/2014/main" val="3726312909"/>
                  </a:ext>
                </a:extLst>
              </a:tr>
            </a:tbl>
          </a:graphicData>
        </a:graphic>
      </p:graphicFrame>
      <p:pic>
        <p:nvPicPr>
          <p:cNvPr id="112" name="Google Shape;112;p16" descr="C:\Documents and Settings\Administrator\Local Settings\Temporary Internet Files\Content.IE5\GUC08K1T\MC900439824[1].png"/>
          <p:cNvPicPr preferRelativeResize="0"/>
          <p:nvPr/>
        </p:nvPicPr>
        <p:blipFill rotWithShape="1">
          <a:blip r:embed="rId3">
            <a:alphaModFix/>
          </a:blip>
          <a:srcRect/>
          <a:stretch/>
        </p:blipFill>
        <p:spPr>
          <a:xfrm>
            <a:off x="6229625" y="4172225"/>
            <a:ext cx="2685775" cy="2685775"/>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body" idx="4294967295"/>
          </p:nvPr>
        </p:nvSpPr>
        <p:spPr>
          <a:xfrm>
            <a:off x="100050" y="899160"/>
            <a:ext cx="8943900" cy="5000853"/>
          </a:xfrm>
          <a:prstGeom prst="rect">
            <a:avLst/>
          </a:prstGeom>
          <a:noFill/>
          <a:ln>
            <a:noFill/>
          </a:ln>
        </p:spPr>
        <p:txBody>
          <a:bodyPr spcFirstLastPara="1" wrap="square" lIns="91425" tIns="45700" rIns="91425" bIns="45700" anchor="t" anchorCtr="0">
            <a:noAutofit/>
          </a:bodyPr>
          <a:lstStyle/>
          <a:p>
            <a:pPr marR="0" lvl="0" indent="-457200" algn="l" rtl="0">
              <a:lnSpc>
                <a:spcPct val="100000"/>
              </a:lnSpc>
              <a:spcBef>
                <a:spcPts val="640"/>
              </a:spcBef>
              <a:spcAft>
                <a:spcPts val="0"/>
              </a:spcAft>
              <a:buClr>
                <a:srgbClr val="0000FF"/>
              </a:buClr>
              <a:buSzPts val="3200"/>
              <a:buFont typeface="Arial" panose="020B0604020202020204" pitchFamily="34" charset="0"/>
              <a:buChar char="•"/>
            </a:pPr>
            <a:r>
              <a:rPr lang="en-US" sz="2800" i="0" u="none" dirty="0">
                <a:solidFill>
                  <a:schemeClr val="tx1"/>
                </a:solidFill>
                <a:latin typeface="Comic Sans MS"/>
                <a:ea typeface="Comic Sans MS"/>
                <a:cs typeface="Comic Sans MS"/>
                <a:sym typeface="Comic Sans MS"/>
              </a:rPr>
              <a:t>Students are expected to return </a:t>
            </a:r>
            <a:r>
              <a:rPr lang="en-US" sz="2800" dirty="0">
                <a:solidFill>
                  <a:schemeClr val="tx1"/>
                </a:solidFill>
                <a:latin typeface="Comic Sans MS"/>
                <a:ea typeface="Comic Sans MS"/>
                <a:cs typeface="Comic Sans MS"/>
                <a:sym typeface="Comic Sans MS"/>
              </a:rPr>
              <a:t>Friday</a:t>
            </a:r>
            <a:r>
              <a:rPr lang="en-US" sz="2800" i="0" u="none" dirty="0">
                <a:solidFill>
                  <a:schemeClr val="tx1"/>
                </a:solidFill>
                <a:latin typeface="Comic Sans MS"/>
                <a:ea typeface="Comic Sans MS"/>
                <a:cs typeface="Comic Sans MS"/>
                <a:sym typeface="Comic Sans MS"/>
              </a:rPr>
              <a:t> Folder on </a:t>
            </a:r>
            <a:r>
              <a:rPr lang="en-US" sz="2800" dirty="0">
                <a:solidFill>
                  <a:schemeClr val="tx1"/>
                </a:solidFill>
                <a:latin typeface="Comic Sans MS"/>
                <a:ea typeface="Comic Sans MS"/>
                <a:cs typeface="Comic Sans MS"/>
                <a:sym typeface="Comic Sans MS"/>
              </a:rPr>
              <a:t>Mon</a:t>
            </a:r>
            <a:r>
              <a:rPr lang="en-US" sz="2800" i="0" u="none" dirty="0">
                <a:solidFill>
                  <a:schemeClr val="tx1"/>
                </a:solidFill>
                <a:latin typeface="Comic Sans MS"/>
                <a:ea typeface="Comic Sans MS"/>
                <a:cs typeface="Comic Sans MS"/>
                <a:sym typeface="Comic Sans MS"/>
              </a:rPr>
              <a:t>day with the Weekly Report signed.</a:t>
            </a:r>
            <a:endParaRPr sz="2800" dirty="0">
              <a:solidFill>
                <a:schemeClr val="tx1"/>
              </a:solidFill>
              <a:latin typeface="Comic Sans MS"/>
              <a:ea typeface="Comic Sans MS"/>
              <a:cs typeface="Comic Sans MS"/>
              <a:sym typeface="Comic Sans MS"/>
            </a:endParaRPr>
          </a:p>
          <a:p>
            <a:pPr marR="0" lvl="0" indent="-457200" algn="l" rtl="0">
              <a:lnSpc>
                <a:spcPct val="100000"/>
              </a:lnSpc>
              <a:spcBef>
                <a:spcPts val="640"/>
              </a:spcBef>
              <a:spcAft>
                <a:spcPts val="0"/>
              </a:spcAft>
              <a:buClr>
                <a:srgbClr val="0000FF"/>
              </a:buClr>
              <a:buSzPts val="3200"/>
              <a:buFont typeface="Arial" panose="020B0604020202020204" pitchFamily="34" charset="0"/>
              <a:buChar char="•"/>
            </a:pPr>
            <a:r>
              <a:rPr lang="en-US" sz="2800" dirty="0">
                <a:solidFill>
                  <a:schemeClr val="tx1"/>
                </a:solidFill>
                <a:latin typeface="Comic Sans MS"/>
                <a:ea typeface="Comic Sans MS"/>
                <a:cs typeface="Comic Sans MS"/>
                <a:sym typeface="Comic Sans MS"/>
              </a:rPr>
              <a:t>Students are encouraged to work together often in order to develop strong communication and social skills.</a:t>
            </a:r>
          </a:p>
          <a:p>
            <a:pPr marR="0" lvl="0" indent="-457200" algn="l" rtl="0">
              <a:lnSpc>
                <a:spcPct val="100000"/>
              </a:lnSpc>
              <a:spcBef>
                <a:spcPts val="640"/>
              </a:spcBef>
              <a:spcAft>
                <a:spcPts val="0"/>
              </a:spcAft>
              <a:buClr>
                <a:srgbClr val="0000FF"/>
              </a:buClr>
              <a:buSzPts val="3200"/>
              <a:buFont typeface="Arial" panose="020B0604020202020204" pitchFamily="34" charset="0"/>
              <a:buChar char="•"/>
            </a:pPr>
            <a:r>
              <a:rPr lang="en-US" sz="2800" dirty="0">
                <a:solidFill>
                  <a:schemeClr val="tx1"/>
                </a:solidFill>
                <a:latin typeface="Comic Sans MS"/>
                <a:ea typeface="Comic Sans MS"/>
                <a:cs typeface="Comic Sans MS"/>
                <a:sym typeface="Comic Sans MS"/>
              </a:rPr>
              <a:t>Students are expected to advocate for themselves and be active participates in their learning at all times.  This means coming to school prepared, participating in classroom and small group discussions, and asking questions when necessary.</a:t>
            </a:r>
            <a:endParaRPr sz="2800" dirty="0">
              <a:solidFill>
                <a:schemeClr val="tx1"/>
              </a:solidFill>
              <a:latin typeface="Comic Sans MS"/>
              <a:ea typeface="Comic Sans MS"/>
              <a:cs typeface="Comic Sans MS"/>
              <a:sym typeface="Comic Sans MS"/>
            </a:endParaRPr>
          </a:p>
        </p:txBody>
      </p:sp>
      <p:pic>
        <p:nvPicPr>
          <p:cNvPr id="119" name="Google Shape;119;p17" descr="boygirl"/>
          <p:cNvPicPr preferRelativeResize="0"/>
          <p:nvPr/>
        </p:nvPicPr>
        <p:blipFill rotWithShape="1">
          <a:blip r:embed="rId3">
            <a:alphaModFix/>
          </a:blip>
          <a:srcRect/>
          <a:stretch/>
        </p:blipFill>
        <p:spPr>
          <a:xfrm>
            <a:off x="161025" y="6130925"/>
            <a:ext cx="8610601" cy="727075"/>
          </a:xfrm>
          <a:prstGeom prst="rect">
            <a:avLst/>
          </a:prstGeom>
          <a:noFill/>
          <a:ln>
            <a:noFill/>
          </a:ln>
        </p:spPr>
      </p:pic>
      <p:sp>
        <p:nvSpPr>
          <p:cNvPr id="120" name="Google Shape;120;p17"/>
          <p:cNvSpPr txBox="1">
            <a:spLocks noGrp="1"/>
          </p:cNvSpPr>
          <p:nvPr>
            <p:ph type="title"/>
          </p:nvPr>
        </p:nvSpPr>
        <p:spPr>
          <a:xfrm>
            <a:off x="457200" y="12"/>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a:solidFill>
                  <a:srgbClr val="0000FF"/>
                </a:solidFill>
                <a:latin typeface="Comic Sans MS"/>
                <a:ea typeface="Comic Sans MS"/>
                <a:cs typeface="Comic Sans MS"/>
                <a:sym typeface="Comic Sans MS"/>
              </a:rPr>
              <a:t>Student</a:t>
            </a:r>
            <a:r>
              <a:rPr lang="en-US" b="1">
                <a:latin typeface="Comic Sans MS"/>
                <a:ea typeface="Comic Sans MS"/>
                <a:cs typeface="Comic Sans MS"/>
                <a:sym typeface="Comic Sans MS"/>
              </a:rPr>
              <a:t> </a:t>
            </a:r>
            <a:r>
              <a:rPr lang="en-US" b="1">
                <a:solidFill>
                  <a:srgbClr val="38761D"/>
                </a:solidFill>
                <a:latin typeface="Comic Sans MS"/>
                <a:ea typeface="Comic Sans MS"/>
                <a:cs typeface="Comic Sans MS"/>
                <a:sym typeface="Comic Sans MS"/>
              </a:rPr>
              <a:t>Expectations</a:t>
            </a:r>
            <a:endParaRPr b="1">
              <a:solidFill>
                <a:srgbClr val="38761D"/>
              </a:solidFill>
              <a:latin typeface="Comic Sans MS"/>
              <a:ea typeface="Comic Sans MS"/>
              <a:cs typeface="Comic Sans MS"/>
              <a:sym typeface="Comic Sans MS"/>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body" idx="4294967295"/>
          </p:nvPr>
        </p:nvSpPr>
        <p:spPr>
          <a:xfrm>
            <a:off x="100050" y="883920"/>
            <a:ext cx="8943900" cy="5016093"/>
          </a:xfrm>
          <a:prstGeom prst="rect">
            <a:avLst/>
          </a:prstGeom>
          <a:noFill/>
          <a:ln>
            <a:noFill/>
          </a:ln>
        </p:spPr>
        <p:txBody>
          <a:bodyPr spcFirstLastPara="1" wrap="square" lIns="91425" tIns="45700" rIns="91425" bIns="45700" anchor="t" anchorCtr="0">
            <a:noAutofit/>
          </a:bodyPr>
          <a:lstStyle/>
          <a:p>
            <a:pPr marL="342900" lvl="0" indent="-342900">
              <a:buClr>
                <a:srgbClr val="0000FF"/>
              </a:buClr>
              <a:buFont typeface="Arial" panose="020B0604020202020204" pitchFamily="34" charset="0"/>
              <a:buChar char="•"/>
            </a:pPr>
            <a:r>
              <a:rPr lang="en-US" sz="2400" dirty="0">
                <a:solidFill>
                  <a:schemeClr val="tx1"/>
                </a:solidFill>
                <a:latin typeface="Comic Sans MS"/>
                <a:ea typeface="Comic Sans MS"/>
                <a:cs typeface="Comic Sans MS"/>
                <a:sym typeface="Comic Sans MS"/>
              </a:rPr>
              <a:t>Homework is usually read 20 minutes and a math worksheet.</a:t>
            </a:r>
          </a:p>
          <a:p>
            <a:pPr marL="342900" lvl="0" indent="-342900">
              <a:buClr>
                <a:srgbClr val="0000FF"/>
              </a:buClr>
              <a:buFont typeface="Arial" panose="020B0604020202020204" pitchFamily="34" charset="0"/>
              <a:buChar char="•"/>
            </a:pPr>
            <a:r>
              <a:rPr lang="en-US" sz="2400" dirty="0">
                <a:solidFill>
                  <a:schemeClr val="tx1"/>
                </a:solidFill>
                <a:latin typeface="Comic Sans MS"/>
                <a:ea typeface="Comic Sans MS"/>
                <a:cs typeface="Comic Sans MS"/>
                <a:sym typeface="Comic Sans MS"/>
              </a:rPr>
              <a:t>Students are required to complete an “OOPS! Notice” when they do not have their homework done.  The slip should be signed by a parent and returned with the completed homework the next day.</a:t>
            </a:r>
          </a:p>
          <a:p>
            <a:pPr marL="342900" lvl="0" indent="-342900">
              <a:buClr>
                <a:srgbClr val="0000FF"/>
              </a:buClr>
              <a:buFont typeface="Arial" panose="020B0604020202020204" pitchFamily="34" charset="0"/>
              <a:buChar char="•"/>
            </a:pPr>
            <a:r>
              <a:rPr lang="en-US" sz="2400" dirty="0">
                <a:solidFill>
                  <a:schemeClr val="tx1"/>
                </a:solidFill>
                <a:latin typeface="Comic Sans MS"/>
                <a:ea typeface="Comic Sans MS"/>
                <a:cs typeface="Comic Sans MS"/>
                <a:sym typeface="Comic Sans MS"/>
              </a:rPr>
              <a:t>Students who do not complete and turn in their homework by Friday will do it in Study Hall on Friday afternoon.</a:t>
            </a:r>
          </a:p>
          <a:p>
            <a:pPr marL="342900" lvl="0" indent="-342900">
              <a:buClr>
                <a:srgbClr val="0000FF"/>
              </a:buClr>
              <a:buFont typeface="Arial" panose="020B0604020202020204" pitchFamily="34" charset="0"/>
              <a:buChar char="•"/>
            </a:pPr>
            <a:r>
              <a:rPr lang="en-US" sz="2400" dirty="0">
                <a:solidFill>
                  <a:schemeClr val="tx1"/>
                </a:solidFill>
                <a:latin typeface="Comic Sans MS"/>
                <a:ea typeface="Comic Sans MS"/>
                <a:cs typeface="Comic Sans MS"/>
                <a:sym typeface="Comic Sans MS"/>
              </a:rPr>
              <a:t>If your child forgets his or her homework, please DO NOT return to school to get it.  Instead, write me a note and have your child complete an alternate assignment.</a:t>
            </a:r>
            <a:endParaRPr lang="en-US" b="1" dirty="0">
              <a:solidFill>
                <a:schemeClr val="tx1"/>
              </a:solidFill>
              <a:latin typeface="Comic Sans MS"/>
              <a:ea typeface="Comic Sans MS"/>
              <a:cs typeface="Comic Sans MS"/>
              <a:sym typeface="Comic Sans MS"/>
            </a:endParaRPr>
          </a:p>
          <a:p>
            <a:pPr marL="342900" lvl="0" indent="-342900">
              <a:buClr>
                <a:srgbClr val="0000FF"/>
              </a:buClr>
              <a:buFont typeface="Arial" panose="020B0604020202020204" pitchFamily="34" charset="0"/>
              <a:buChar char="•"/>
            </a:pPr>
            <a:r>
              <a:rPr lang="en-US" sz="2400" dirty="0">
                <a:solidFill>
                  <a:schemeClr val="tx1"/>
                </a:solidFill>
                <a:latin typeface="Comic Sans MS"/>
                <a:ea typeface="Comic Sans MS"/>
                <a:cs typeface="Comic Sans MS"/>
                <a:sym typeface="Comic Sans MS"/>
              </a:rPr>
              <a:t>Homework should not take longer than 1 hour to complete.  Please have your child stop and let me know if your child is consistently working on homework for more than 1 hour.</a:t>
            </a:r>
          </a:p>
        </p:txBody>
      </p:sp>
      <p:pic>
        <p:nvPicPr>
          <p:cNvPr id="119" name="Google Shape;119;p17" descr="boygirl"/>
          <p:cNvPicPr preferRelativeResize="0"/>
          <p:nvPr/>
        </p:nvPicPr>
        <p:blipFill rotWithShape="1">
          <a:blip r:embed="rId3">
            <a:alphaModFix/>
          </a:blip>
          <a:srcRect/>
          <a:stretch/>
        </p:blipFill>
        <p:spPr>
          <a:xfrm>
            <a:off x="161025" y="6385560"/>
            <a:ext cx="8525775" cy="472440"/>
          </a:xfrm>
          <a:prstGeom prst="rect">
            <a:avLst/>
          </a:prstGeom>
          <a:noFill/>
          <a:ln>
            <a:noFill/>
          </a:ln>
        </p:spPr>
      </p:pic>
      <p:sp>
        <p:nvSpPr>
          <p:cNvPr id="120" name="Google Shape;120;p17"/>
          <p:cNvSpPr txBox="1">
            <a:spLocks noGrp="1"/>
          </p:cNvSpPr>
          <p:nvPr>
            <p:ph type="title"/>
          </p:nvPr>
        </p:nvSpPr>
        <p:spPr>
          <a:xfrm>
            <a:off x="457200" y="12"/>
            <a:ext cx="8229600" cy="1143000"/>
          </a:xfrm>
          <a:prstGeom prst="rect">
            <a:avLst/>
          </a:prstGeom>
        </p:spPr>
        <p:txBody>
          <a:bodyPr spcFirstLastPara="1" wrap="square" lIns="91425" tIns="45700" rIns="91425" bIns="45700" anchor="ctr" anchorCtr="0">
            <a:noAutofit/>
          </a:bodyPr>
          <a:lstStyle/>
          <a:p>
            <a:pPr marL="0" lvl="0" indent="0" algn="l">
              <a:spcBef>
                <a:spcPts val="0"/>
              </a:spcBef>
              <a:spcAft>
                <a:spcPts val="0"/>
              </a:spcAft>
              <a:buNone/>
            </a:pPr>
            <a:r>
              <a:rPr lang="en-US" b="1" dirty="0">
                <a:solidFill>
                  <a:srgbClr val="009E47"/>
                </a:solidFill>
                <a:latin typeface="Comic Sans MS"/>
                <a:ea typeface="Comic Sans MS"/>
                <a:cs typeface="Comic Sans MS"/>
                <a:sym typeface="Comic Sans MS"/>
              </a:rPr>
              <a:t>Homework </a:t>
            </a:r>
            <a:r>
              <a:rPr lang="en-US" b="1" dirty="0">
                <a:solidFill>
                  <a:srgbClr val="0070C0"/>
                </a:solidFill>
                <a:latin typeface="Comic Sans MS"/>
                <a:ea typeface="Comic Sans MS"/>
                <a:cs typeface="Comic Sans MS"/>
                <a:sym typeface="Comic Sans MS"/>
              </a:rPr>
              <a:t>Expectations</a:t>
            </a:r>
            <a:endParaRPr b="1" dirty="0">
              <a:solidFill>
                <a:srgbClr val="0070C0"/>
              </a:solidFill>
              <a:latin typeface="Comic Sans MS"/>
              <a:ea typeface="Comic Sans MS"/>
              <a:cs typeface="Comic Sans MS"/>
              <a:sym typeface="Comic Sans MS"/>
            </a:endParaRPr>
          </a:p>
        </p:txBody>
      </p:sp>
      <p:pic>
        <p:nvPicPr>
          <p:cNvPr id="2" name="Picture 1">
            <a:extLst>
              <a:ext uri="{FF2B5EF4-FFF2-40B4-BE49-F238E27FC236}">
                <a16:creationId xmlns:a16="http://schemas.microsoft.com/office/drawing/2014/main" id="{3A5AF2B2-01D0-4BCD-896A-4BAD77C4ED4E}"/>
              </a:ext>
            </a:extLst>
          </p:cNvPr>
          <p:cNvPicPr>
            <a:picLocks noChangeAspect="1"/>
          </p:cNvPicPr>
          <p:nvPr/>
        </p:nvPicPr>
        <p:blipFill>
          <a:blip r:embed="rId4"/>
          <a:stretch>
            <a:fillRect/>
          </a:stretch>
        </p:blipFill>
        <p:spPr>
          <a:xfrm>
            <a:off x="6843234" y="-245862"/>
            <a:ext cx="2300766" cy="1528056"/>
          </a:xfrm>
          <a:prstGeom prst="rect">
            <a:avLst/>
          </a:prstGeom>
        </p:spPr>
      </p:pic>
    </p:spTree>
    <p:extLst>
      <p:ext uri="{BB962C8B-B14F-4D97-AF65-F5344CB8AC3E}">
        <p14:creationId xmlns:p14="http://schemas.microsoft.com/office/powerpoint/2010/main" val="5088373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2"/>
          <p:cNvPicPr preferRelativeResize="0">
            <a:picLocks noGrp="1"/>
          </p:cNvPicPr>
          <p:nvPr>
            <p:ph type="body" idx="1"/>
          </p:nvPr>
        </p:nvPicPr>
        <p:blipFill rotWithShape="1">
          <a:blip r:embed="rId3">
            <a:alphaModFix/>
          </a:blip>
          <a:srcRect l="12890" r="12815"/>
          <a:stretch/>
        </p:blipFill>
        <p:spPr>
          <a:xfrm>
            <a:off x="-90000" y="-61900"/>
            <a:ext cx="9144000" cy="691980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body" idx="4294967295"/>
          </p:nvPr>
        </p:nvSpPr>
        <p:spPr>
          <a:xfrm>
            <a:off x="92850" y="1308989"/>
            <a:ext cx="8958300" cy="5414011"/>
          </a:xfrm>
          <a:prstGeom prst="rect">
            <a:avLst/>
          </a:prstGeom>
          <a:noFill/>
          <a:ln>
            <a:noFill/>
          </a:ln>
        </p:spPr>
        <p:txBody>
          <a:bodyPr spcFirstLastPara="1" wrap="square" lIns="91425" tIns="45700" rIns="91425" bIns="45700" anchor="t" anchorCtr="0">
            <a:noAutofit/>
          </a:bodyPr>
          <a:lstStyle/>
          <a:p>
            <a:pPr marL="342900" indent="-342900">
              <a:spcBef>
                <a:spcPts val="720"/>
              </a:spcBef>
              <a:buClr>
                <a:srgbClr val="0000FF"/>
              </a:buClr>
              <a:buSzPts val="3600"/>
            </a:pPr>
            <a:r>
              <a:rPr lang="en-US" sz="2400" dirty="0"/>
              <a:t>We are a PBIS (positive behavior intervention support) school, which means we have common expectations and common language being used throughout the building- Blazer Bucks, Banks Best, etc. </a:t>
            </a:r>
          </a:p>
          <a:p>
            <a:pPr marL="342900" indent="-342900">
              <a:spcBef>
                <a:spcPts val="720"/>
              </a:spcBef>
              <a:buClr>
                <a:srgbClr val="0000FF"/>
              </a:buClr>
              <a:buSzPts val="3600"/>
            </a:pPr>
            <a:r>
              <a:rPr lang="en-US" sz="2400" dirty="0"/>
              <a:t>Our big three expectations are to BE RESPECTFUL, BE RESPONSIBLE, and BE SAFE </a:t>
            </a:r>
          </a:p>
          <a:p>
            <a:pPr marL="342900" indent="-342900">
              <a:spcBef>
                <a:spcPts val="720"/>
              </a:spcBef>
              <a:buClr>
                <a:srgbClr val="0000FF"/>
              </a:buClr>
              <a:buSzPts val="3600"/>
            </a:pPr>
            <a:r>
              <a:rPr lang="en-US" sz="2400" dirty="0"/>
              <a:t>Major and minor behavior infractions will be documented consistently and communicated with you. </a:t>
            </a:r>
          </a:p>
          <a:p>
            <a:pPr marL="342900" indent="-342900">
              <a:spcBef>
                <a:spcPts val="720"/>
              </a:spcBef>
              <a:buClr>
                <a:srgbClr val="0000FF"/>
              </a:buClr>
              <a:buSzPts val="3600"/>
            </a:pPr>
            <a:r>
              <a:rPr lang="en-US" sz="2400" dirty="0"/>
              <a:t>Classes can earn Compass Coins for showing the 3Bs </a:t>
            </a:r>
          </a:p>
          <a:p>
            <a:pPr marL="342900" indent="-342900">
              <a:spcBef>
                <a:spcPts val="720"/>
              </a:spcBef>
              <a:buClr>
                <a:srgbClr val="0000FF"/>
              </a:buClr>
              <a:buSzPts val="3600"/>
            </a:pPr>
            <a:r>
              <a:rPr lang="en-US" sz="2400" dirty="0"/>
              <a:t>Students can earn Blazer Bucks and redeem them for the class-created incentives and items from the school Trading Post and reward zone. </a:t>
            </a:r>
            <a:endParaRPr sz="2400" dirty="0">
              <a:solidFill>
                <a:srgbClr val="0000FF"/>
              </a:solidFill>
              <a:latin typeface="Comic Sans MS"/>
              <a:ea typeface="Comic Sans MS"/>
              <a:cs typeface="Comic Sans MS"/>
              <a:sym typeface="Comic Sans MS"/>
            </a:endParaRPr>
          </a:p>
        </p:txBody>
      </p:sp>
      <p:sp>
        <p:nvSpPr>
          <p:cNvPr id="126" name="Google Shape;126;p18"/>
          <p:cNvSpPr txBox="1">
            <a:spLocks noGrp="1"/>
          </p:cNvSpPr>
          <p:nvPr>
            <p:ph type="title"/>
          </p:nvPr>
        </p:nvSpPr>
        <p:spPr>
          <a:xfrm>
            <a:off x="0" y="67575"/>
            <a:ext cx="9144000" cy="1350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a:solidFill>
                  <a:srgbClr val="0000FF"/>
                </a:solidFill>
                <a:latin typeface="Comic Sans MS"/>
                <a:ea typeface="Comic Sans MS"/>
                <a:cs typeface="Comic Sans MS"/>
                <a:sym typeface="Comic Sans MS"/>
              </a:rPr>
              <a:t>Behavior</a:t>
            </a:r>
            <a:r>
              <a:rPr lang="en-US" b="1">
                <a:latin typeface="Comic Sans MS"/>
                <a:ea typeface="Comic Sans MS"/>
                <a:cs typeface="Comic Sans MS"/>
                <a:sym typeface="Comic Sans MS"/>
              </a:rPr>
              <a:t> </a:t>
            </a:r>
            <a:r>
              <a:rPr lang="en-US" b="1">
                <a:solidFill>
                  <a:srgbClr val="38761D"/>
                </a:solidFill>
                <a:latin typeface="Comic Sans MS"/>
                <a:ea typeface="Comic Sans MS"/>
                <a:cs typeface="Comic Sans MS"/>
                <a:sym typeface="Comic Sans MS"/>
              </a:rPr>
              <a:t>Expectations</a:t>
            </a:r>
            <a:endParaRPr b="1">
              <a:solidFill>
                <a:srgbClr val="38761D"/>
              </a:solidFill>
              <a:latin typeface="Comic Sans MS"/>
              <a:ea typeface="Comic Sans MS"/>
              <a:cs typeface="Comic Sans MS"/>
              <a:sym typeface="Comic Sans MS"/>
            </a:endParaRPr>
          </a:p>
        </p:txBody>
      </p:sp>
      <p:pic>
        <p:nvPicPr>
          <p:cNvPr id="127" name="Google Shape;127;p18"/>
          <p:cNvPicPr preferRelativeResize="0"/>
          <p:nvPr/>
        </p:nvPicPr>
        <p:blipFill>
          <a:blip r:embed="rId3">
            <a:alphaModFix/>
          </a:blip>
          <a:stretch>
            <a:fillRect/>
          </a:stretch>
        </p:blipFill>
        <p:spPr>
          <a:xfrm>
            <a:off x="7797031" y="154139"/>
            <a:ext cx="1346969" cy="1068286"/>
          </a:xfrm>
          <a:prstGeom prst="rect">
            <a:avLst/>
          </a:prstGeom>
          <a:noFill/>
          <a:ln>
            <a:noFill/>
          </a:ln>
        </p:spPr>
      </p:pic>
      <p:pic>
        <p:nvPicPr>
          <p:cNvPr id="128" name="Google Shape;128;p18"/>
          <p:cNvPicPr preferRelativeResize="0"/>
          <p:nvPr/>
        </p:nvPicPr>
        <p:blipFill>
          <a:blip r:embed="rId3">
            <a:alphaModFix/>
          </a:blip>
          <a:stretch>
            <a:fillRect/>
          </a:stretch>
        </p:blipFill>
        <p:spPr>
          <a:xfrm>
            <a:off x="105725" y="154150"/>
            <a:ext cx="1346975" cy="1068297"/>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body" idx="4294967295"/>
          </p:nvPr>
        </p:nvSpPr>
        <p:spPr>
          <a:xfrm>
            <a:off x="0" y="1248700"/>
            <a:ext cx="9222900" cy="5609400"/>
          </a:xfrm>
          <a:prstGeom prst="rect">
            <a:avLst/>
          </a:prstGeom>
          <a:noFill/>
          <a:ln>
            <a:noFill/>
          </a:ln>
        </p:spPr>
        <p:txBody>
          <a:bodyPr spcFirstLastPara="1" wrap="square" lIns="91425" tIns="45700" rIns="91425" bIns="45700" anchor="t" anchorCtr="0">
            <a:noAutofit/>
          </a:bodyPr>
          <a:lstStyle/>
          <a:p>
            <a:pPr marL="800100" marR="0" lvl="0" indent="-381000" algn="l" rtl="0">
              <a:lnSpc>
                <a:spcPct val="90000"/>
              </a:lnSpc>
              <a:spcBef>
                <a:spcPts val="0"/>
              </a:spcBef>
              <a:spcAft>
                <a:spcPts val="0"/>
              </a:spcAft>
              <a:buClr>
                <a:srgbClr val="0000FF"/>
              </a:buClr>
              <a:buSzPts val="2600"/>
              <a:buFont typeface="Comic Sans MS"/>
              <a:buChar char="➢"/>
            </a:pPr>
            <a:r>
              <a:rPr lang="en-US" sz="3000" i="0" u="none" dirty="0">
                <a:solidFill>
                  <a:srgbClr val="0000FF"/>
                </a:solidFill>
                <a:latin typeface="Comic Sans MS"/>
                <a:ea typeface="Comic Sans MS"/>
                <a:cs typeface="Comic Sans MS"/>
                <a:sym typeface="Comic Sans MS"/>
              </a:rPr>
              <a:t>Students </a:t>
            </a:r>
            <a:r>
              <a:rPr lang="en-US" sz="3000" dirty="0">
                <a:solidFill>
                  <a:srgbClr val="0000FF"/>
                </a:solidFill>
                <a:latin typeface="Comic Sans MS"/>
                <a:ea typeface="Comic Sans MS"/>
                <a:cs typeface="Comic Sans MS"/>
                <a:sym typeface="Comic Sans MS"/>
              </a:rPr>
              <a:t>rotate through the following specials</a:t>
            </a:r>
            <a:r>
              <a:rPr lang="en-US" sz="3000" i="0" u="none" dirty="0">
                <a:solidFill>
                  <a:srgbClr val="0000FF"/>
                </a:solidFill>
                <a:latin typeface="Comic Sans MS"/>
                <a:ea typeface="Comic Sans MS"/>
                <a:cs typeface="Comic Sans MS"/>
                <a:sym typeface="Comic Sans MS"/>
              </a:rPr>
              <a:t>: </a:t>
            </a:r>
            <a:endParaRPr sz="3000" dirty="0">
              <a:solidFill>
                <a:srgbClr val="0000FF"/>
              </a:solidFill>
            </a:endParaRPr>
          </a:p>
          <a:p>
            <a:pPr marL="1200150" marR="0" lvl="1" indent="-260350" algn="l" rtl="0">
              <a:lnSpc>
                <a:spcPct val="90000"/>
              </a:lnSpc>
              <a:spcBef>
                <a:spcPts val="400"/>
              </a:spcBef>
              <a:spcAft>
                <a:spcPts val="0"/>
              </a:spcAft>
              <a:buClr>
                <a:srgbClr val="0000FF"/>
              </a:buClr>
              <a:buSzPts val="2400"/>
              <a:buFont typeface="Comic Sans MS"/>
              <a:buChar char="○"/>
            </a:pPr>
            <a:r>
              <a:rPr lang="en-US" sz="2400" i="0" u="none" dirty="0">
                <a:solidFill>
                  <a:srgbClr val="0000FF"/>
                </a:solidFill>
                <a:latin typeface="Comic Sans MS"/>
                <a:ea typeface="Comic Sans MS"/>
                <a:cs typeface="Comic Sans MS"/>
                <a:sym typeface="Comic Sans MS"/>
              </a:rPr>
              <a:t>Music  </a:t>
            </a:r>
            <a:endParaRPr sz="2400" dirty="0">
              <a:solidFill>
                <a:srgbClr val="0000FF"/>
              </a:solidFill>
            </a:endParaRPr>
          </a:p>
          <a:p>
            <a:pPr marL="1200150" marR="0" lvl="1" indent="-260350" algn="l" rtl="0">
              <a:lnSpc>
                <a:spcPct val="90000"/>
              </a:lnSpc>
              <a:spcBef>
                <a:spcPts val="400"/>
              </a:spcBef>
              <a:spcAft>
                <a:spcPts val="0"/>
              </a:spcAft>
              <a:buClr>
                <a:srgbClr val="0000FF"/>
              </a:buClr>
              <a:buSzPts val="2400"/>
              <a:buFont typeface="Comic Sans MS"/>
              <a:buChar char="○"/>
            </a:pPr>
            <a:r>
              <a:rPr lang="en-US" sz="2400" i="0" u="none" dirty="0">
                <a:solidFill>
                  <a:srgbClr val="0000FF"/>
                </a:solidFill>
                <a:latin typeface="Comic Sans MS"/>
                <a:ea typeface="Comic Sans MS"/>
                <a:cs typeface="Comic Sans MS"/>
                <a:sym typeface="Comic Sans MS"/>
              </a:rPr>
              <a:t>P.E. </a:t>
            </a:r>
            <a:endParaRPr sz="2400" dirty="0">
              <a:solidFill>
                <a:srgbClr val="0000FF"/>
              </a:solidFill>
            </a:endParaRPr>
          </a:p>
          <a:p>
            <a:pPr marL="1200150" marR="0" lvl="1" indent="-260350" algn="l" rtl="0">
              <a:lnSpc>
                <a:spcPct val="90000"/>
              </a:lnSpc>
              <a:spcBef>
                <a:spcPts val="400"/>
              </a:spcBef>
              <a:spcAft>
                <a:spcPts val="0"/>
              </a:spcAft>
              <a:buClr>
                <a:srgbClr val="0000FF"/>
              </a:buClr>
              <a:buSzPts val="2400"/>
              <a:buFont typeface="Comic Sans MS"/>
              <a:buChar char="○"/>
            </a:pPr>
            <a:r>
              <a:rPr lang="en-US" sz="2400" i="0" u="none" dirty="0">
                <a:solidFill>
                  <a:srgbClr val="0000FF"/>
                </a:solidFill>
                <a:latin typeface="Comic Sans MS"/>
                <a:ea typeface="Comic Sans MS"/>
                <a:cs typeface="Comic Sans MS"/>
                <a:sym typeface="Comic Sans MS"/>
              </a:rPr>
              <a:t>Art </a:t>
            </a:r>
            <a:endParaRPr sz="2400" i="0" u="none" dirty="0">
              <a:solidFill>
                <a:srgbClr val="0000FF"/>
              </a:solidFill>
              <a:latin typeface="Comic Sans MS"/>
              <a:ea typeface="Comic Sans MS"/>
              <a:cs typeface="Comic Sans MS"/>
              <a:sym typeface="Comic Sans MS"/>
            </a:endParaRPr>
          </a:p>
          <a:p>
            <a:pPr marL="1200150" marR="0" lvl="1" indent="-260350" algn="l" rtl="0">
              <a:lnSpc>
                <a:spcPct val="90000"/>
              </a:lnSpc>
              <a:spcBef>
                <a:spcPts val="400"/>
              </a:spcBef>
              <a:spcAft>
                <a:spcPts val="0"/>
              </a:spcAft>
              <a:buClr>
                <a:srgbClr val="0000FF"/>
              </a:buClr>
              <a:buSzPts val="2400"/>
              <a:buFont typeface="Comic Sans MS"/>
              <a:buChar char="○"/>
            </a:pPr>
            <a:r>
              <a:rPr lang="en-US" sz="2400" dirty="0">
                <a:solidFill>
                  <a:srgbClr val="0000FF"/>
                </a:solidFill>
                <a:latin typeface="Comic Sans MS"/>
                <a:ea typeface="Comic Sans MS"/>
                <a:cs typeface="Comic Sans MS"/>
                <a:sym typeface="Comic Sans MS"/>
              </a:rPr>
              <a:t>Technology</a:t>
            </a:r>
            <a:endParaRPr sz="2400" dirty="0">
              <a:solidFill>
                <a:srgbClr val="0000FF"/>
              </a:solidFill>
            </a:endParaRPr>
          </a:p>
          <a:p>
            <a:pPr marL="1200150" marR="0" lvl="1" indent="-260350" algn="l" rtl="0">
              <a:lnSpc>
                <a:spcPct val="90000"/>
              </a:lnSpc>
              <a:spcBef>
                <a:spcPts val="400"/>
              </a:spcBef>
              <a:spcAft>
                <a:spcPts val="0"/>
              </a:spcAft>
              <a:buClr>
                <a:srgbClr val="0000FF"/>
              </a:buClr>
              <a:buSzPts val="2400"/>
              <a:buFont typeface="Comic Sans MS"/>
              <a:buChar char="○"/>
            </a:pPr>
            <a:r>
              <a:rPr lang="en-US" sz="2400" dirty="0">
                <a:solidFill>
                  <a:srgbClr val="0000FF"/>
                </a:solidFill>
                <a:latin typeface="Comic Sans MS"/>
                <a:ea typeface="Comic Sans MS"/>
                <a:cs typeface="Comic Sans MS"/>
                <a:sym typeface="Comic Sans MS"/>
              </a:rPr>
              <a:t>Media</a:t>
            </a:r>
          </a:p>
          <a:p>
            <a:pPr marL="939800" indent="-457200">
              <a:lnSpc>
                <a:spcPct val="90000"/>
              </a:lnSpc>
              <a:spcBef>
                <a:spcPts val="400"/>
              </a:spcBef>
              <a:buClr>
                <a:srgbClr val="0000FF"/>
              </a:buClr>
              <a:buSzPts val="2400"/>
              <a:buFont typeface="Wingdings" panose="05000000000000000000" pitchFamily="2" charset="2"/>
              <a:buChar char="Ø"/>
            </a:pPr>
            <a:r>
              <a:rPr lang="en-US" sz="3000" i="0" u="none" dirty="0">
                <a:solidFill>
                  <a:srgbClr val="0000FF"/>
                </a:solidFill>
                <a:latin typeface="Comic Sans MS"/>
                <a:ea typeface="Comic Sans MS"/>
                <a:cs typeface="Comic Sans MS"/>
                <a:sym typeface="Comic Sans MS"/>
              </a:rPr>
              <a:t>Specials Schedule is posted outside the computer lab and in the classroom.</a:t>
            </a:r>
            <a:endParaRPr sz="3000" dirty="0">
              <a:solidFill>
                <a:srgbClr val="0000FF"/>
              </a:solidFill>
            </a:endParaRPr>
          </a:p>
          <a:p>
            <a:pPr marL="800100" marR="0" lvl="0" indent="-381000" algn="l" rtl="0">
              <a:lnSpc>
                <a:spcPct val="90000"/>
              </a:lnSpc>
              <a:spcBef>
                <a:spcPts val="400"/>
              </a:spcBef>
              <a:spcAft>
                <a:spcPts val="0"/>
              </a:spcAft>
              <a:buClr>
                <a:srgbClr val="0000FF"/>
              </a:buClr>
              <a:buSzPts val="2600"/>
              <a:buFont typeface="Comic Sans MS"/>
              <a:buChar char="➢"/>
            </a:pPr>
            <a:r>
              <a:rPr lang="en-US" sz="3000" i="0" u="none" dirty="0">
                <a:solidFill>
                  <a:srgbClr val="0000FF"/>
                </a:solidFill>
                <a:latin typeface="Comic Sans MS"/>
                <a:ea typeface="Comic Sans MS"/>
                <a:cs typeface="Comic Sans MS"/>
                <a:sym typeface="Comic Sans MS"/>
              </a:rPr>
              <a:t>Please make sure your child has the appropriate shoes for P.E. so they can participate, and Library books to return on Media days.</a:t>
            </a:r>
            <a:endParaRPr sz="3000" dirty="0">
              <a:solidFill>
                <a:srgbClr val="0000FF"/>
              </a:solidFill>
            </a:endParaRPr>
          </a:p>
          <a:p>
            <a:pPr marL="342900" marR="0" lvl="0" indent="0" algn="l" rtl="0">
              <a:spcBef>
                <a:spcPts val="400"/>
              </a:spcBef>
              <a:spcAft>
                <a:spcPts val="0"/>
              </a:spcAft>
              <a:buNone/>
            </a:pPr>
            <a:endParaRPr sz="2600" b="0" i="0" u="none" dirty="0">
              <a:solidFill>
                <a:schemeClr val="dk1"/>
              </a:solidFill>
              <a:latin typeface="Comic Sans MS"/>
              <a:ea typeface="Comic Sans MS"/>
              <a:cs typeface="Comic Sans MS"/>
              <a:sym typeface="Comic Sans MS"/>
            </a:endParaRPr>
          </a:p>
        </p:txBody>
      </p:sp>
      <p:sp>
        <p:nvSpPr>
          <p:cNvPr id="134" name="Google Shape;134;p19"/>
          <p:cNvSpPr txBox="1">
            <a:spLocks noGrp="1"/>
          </p:cNvSpPr>
          <p:nvPr>
            <p:ph type="title"/>
          </p:nvPr>
        </p:nvSpPr>
        <p:spPr>
          <a:xfrm>
            <a:off x="118250" y="105700"/>
            <a:ext cx="90258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a:solidFill>
                  <a:srgbClr val="38761D"/>
                </a:solidFill>
                <a:latin typeface="Comic Sans MS"/>
                <a:ea typeface="Comic Sans MS"/>
                <a:cs typeface="Comic Sans MS"/>
                <a:sym typeface="Comic Sans MS"/>
              </a:rPr>
              <a:t>Specials</a:t>
            </a:r>
            <a:endParaRPr b="1">
              <a:solidFill>
                <a:srgbClr val="38761D"/>
              </a:solidFill>
              <a:latin typeface="Comic Sans MS"/>
              <a:ea typeface="Comic Sans MS"/>
              <a:cs typeface="Comic Sans MS"/>
              <a:sym typeface="Comic Sans MS"/>
            </a:endParaRPr>
          </a:p>
        </p:txBody>
      </p:sp>
      <p:pic>
        <p:nvPicPr>
          <p:cNvPr id="135" name="Google Shape;135;p19" descr="Free vector graphic: Music, Notes, Melody, Sound - Free Image on ..."/>
          <p:cNvPicPr preferRelativeResize="0"/>
          <p:nvPr/>
        </p:nvPicPr>
        <p:blipFill>
          <a:blip r:embed="rId3">
            <a:alphaModFix/>
          </a:blip>
          <a:stretch>
            <a:fillRect/>
          </a:stretch>
        </p:blipFill>
        <p:spPr>
          <a:xfrm>
            <a:off x="118239" y="0"/>
            <a:ext cx="1740910" cy="1068275"/>
          </a:xfrm>
          <a:prstGeom prst="rect">
            <a:avLst/>
          </a:prstGeom>
          <a:noFill/>
          <a:ln>
            <a:noFill/>
          </a:ln>
        </p:spPr>
      </p:pic>
      <p:pic>
        <p:nvPicPr>
          <p:cNvPr id="136" name="Google Shape;136;p19" descr="File:Jf;fhjk;sfdbkdfl&amp;#39;b.jpg - Wikimedia Commons"/>
          <p:cNvPicPr preferRelativeResize="0"/>
          <p:nvPr/>
        </p:nvPicPr>
        <p:blipFill>
          <a:blip r:embed="rId4">
            <a:alphaModFix/>
          </a:blip>
          <a:stretch>
            <a:fillRect/>
          </a:stretch>
        </p:blipFill>
        <p:spPr>
          <a:xfrm>
            <a:off x="7212725" y="0"/>
            <a:ext cx="1931325" cy="1143000"/>
          </a:xfrm>
          <a:prstGeom prst="rect">
            <a:avLst/>
          </a:prstGeom>
          <a:noFill/>
          <a:ln>
            <a:noFill/>
          </a:ln>
        </p:spPr>
      </p:pic>
      <p:pic>
        <p:nvPicPr>
          <p:cNvPr id="137" name="Google Shape;137;p19" descr="Free illustration: Paint, Brushes, The Palette - Free Image on ..."/>
          <p:cNvPicPr preferRelativeResize="0"/>
          <p:nvPr/>
        </p:nvPicPr>
        <p:blipFill>
          <a:blip r:embed="rId5">
            <a:alphaModFix/>
          </a:blip>
          <a:stretch>
            <a:fillRect/>
          </a:stretch>
        </p:blipFill>
        <p:spPr>
          <a:xfrm>
            <a:off x="6502821" y="2434275"/>
            <a:ext cx="2385004" cy="1590525"/>
          </a:xfrm>
          <a:prstGeom prst="rect">
            <a:avLst/>
          </a:prstGeom>
          <a:noFill/>
          <a:ln>
            <a:noFill/>
          </a:ln>
        </p:spPr>
      </p:pic>
      <p:pic>
        <p:nvPicPr>
          <p:cNvPr id="138" name="Google Shape;138;p19" descr="Free illustration: Device, Mobile, Laptop, Computer - Free Image ..."/>
          <p:cNvPicPr preferRelativeResize="0"/>
          <p:nvPr/>
        </p:nvPicPr>
        <p:blipFill>
          <a:blip r:embed="rId6">
            <a:alphaModFix/>
          </a:blip>
          <a:stretch>
            <a:fillRect/>
          </a:stretch>
        </p:blipFill>
        <p:spPr>
          <a:xfrm>
            <a:off x="8138159" y="6096000"/>
            <a:ext cx="1005853" cy="762000"/>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body" idx="4294967295"/>
          </p:nvPr>
        </p:nvSpPr>
        <p:spPr>
          <a:xfrm>
            <a:off x="0" y="1300650"/>
            <a:ext cx="9239700" cy="54054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560"/>
              </a:spcBef>
              <a:spcAft>
                <a:spcPts val="0"/>
              </a:spcAft>
              <a:buSzPts val="2800"/>
              <a:buFont typeface="Comic Sans MS"/>
              <a:buChar char="➢"/>
            </a:pPr>
            <a:r>
              <a:rPr lang="en-US" sz="2800" u="sng" dirty="0">
                <a:solidFill>
                  <a:srgbClr val="38761D"/>
                </a:solidFill>
                <a:latin typeface="Comic Sans MS"/>
                <a:ea typeface="Comic Sans MS"/>
                <a:cs typeface="Comic Sans MS"/>
                <a:sym typeface="Comic Sans MS"/>
              </a:rPr>
              <a:t>L</a:t>
            </a:r>
            <a:r>
              <a:rPr lang="en-US" sz="2800" i="0" u="sng" dirty="0">
                <a:solidFill>
                  <a:srgbClr val="38761D"/>
                </a:solidFill>
                <a:latin typeface="Comic Sans MS"/>
                <a:ea typeface="Comic Sans MS"/>
                <a:cs typeface="Comic Sans MS"/>
                <a:sym typeface="Comic Sans MS"/>
              </a:rPr>
              <a:t>evel 1</a:t>
            </a:r>
            <a:r>
              <a:rPr lang="en-US" sz="2800" i="0" u="none" dirty="0">
                <a:solidFill>
                  <a:srgbClr val="0000FF"/>
                </a:solidFill>
                <a:latin typeface="Comic Sans MS"/>
                <a:ea typeface="Comic Sans MS"/>
                <a:cs typeface="Comic Sans MS"/>
                <a:sym typeface="Comic Sans MS"/>
              </a:rPr>
              <a:t>- Insufficient performance of standards; reteaching and reassessment are needed. ( I don</a:t>
            </a:r>
            <a:r>
              <a:rPr lang="en-US" sz="2800" dirty="0">
                <a:solidFill>
                  <a:srgbClr val="0000FF"/>
                </a:solidFill>
                <a:latin typeface="Comic Sans MS"/>
                <a:ea typeface="Comic Sans MS"/>
                <a:cs typeface="Comic Sans MS"/>
                <a:sym typeface="Comic Sans MS"/>
              </a:rPr>
              <a:t>’t get it yet. I need help.)</a:t>
            </a:r>
            <a:r>
              <a:rPr lang="en-US" sz="2800" i="0" u="none" dirty="0">
                <a:solidFill>
                  <a:srgbClr val="0000FF"/>
                </a:solidFill>
                <a:latin typeface="Comic Sans MS"/>
                <a:ea typeface="Comic Sans MS"/>
                <a:cs typeface="Comic Sans MS"/>
                <a:sym typeface="Comic Sans MS"/>
              </a:rPr>
              <a:t> </a:t>
            </a:r>
            <a:endParaRPr dirty="0">
              <a:solidFill>
                <a:srgbClr val="0000FF"/>
              </a:solidFill>
              <a:latin typeface="Comic Sans MS"/>
              <a:ea typeface="Comic Sans MS"/>
              <a:cs typeface="Comic Sans MS"/>
              <a:sym typeface="Comic Sans MS"/>
            </a:endParaRPr>
          </a:p>
          <a:p>
            <a:pPr marL="457200" marR="0" lvl="0" indent="-406400" algn="l" rtl="0">
              <a:lnSpc>
                <a:spcPct val="90000"/>
              </a:lnSpc>
              <a:spcBef>
                <a:spcPts val="0"/>
              </a:spcBef>
              <a:spcAft>
                <a:spcPts val="0"/>
              </a:spcAft>
              <a:buSzPts val="2800"/>
              <a:buFont typeface="Comic Sans MS"/>
              <a:buChar char="➢"/>
            </a:pPr>
            <a:r>
              <a:rPr lang="en-US" sz="2800" i="0" u="sng" dirty="0">
                <a:solidFill>
                  <a:srgbClr val="38761D"/>
                </a:solidFill>
                <a:latin typeface="Comic Sans MS"/>
                <a:ea typeface="Comic Sans MS"/>
                <a:cs typeface="Comic Sans MS"/>
                <a:sym typeface="Comic Sans MS"/>
              </a:rPr>
              <a:t>Level 2</a:t>
            </a:r>
            <a:r>
              <a:rPr lang="en-US" sz="2800" i="0" u="none" dirty="0">
                <a:solidFill>
                  <a:srgbClr val="0000FF"/>
                </a:solidFill>
                <a:latin typeface="Comic Sans MS"/>
                <a:ea typeface="Comic Sans MS"/>
                <a:cs typeface="Comic Sans MS"/>
                <a:sym typeface="Comic Sans MS"/>
              </a:rPr>
              <a:t>- Needs support and guidance to meet expectation</a:t>
            </a:r>
            <a:r>
              <a:rPr lang="en-US" sz="2800" dirty="0">
                <a:solidFill>
                  <a:srgbClr val="0000FF"/>
                </a:solidFill>
                <a:latin typeface="Comic Sans MS"/>
                <a:ea typeface="Comic Sans MS"/>
                <a:cs typeface="Comic Sans MS"/>
                <a:sym typeface="Comic Sans MS"/>
              </a:rPr>
              <a:t>s. (I almost get it, but I need help.)</a:t>
            </a:r>
            <a:endParaRPr dirty="0">
              <a:solidFill>
                <a:srgbClr val="0000FF"/>
              </a:solidFill>
              <a:latin typeface="Comic Sans MS"/>
              <a:ea typeface="Comic Sans MS"/>
              <a:cs typeface="Comic Sans MS"/>
              <a:sym typeface="Comic Sans MS"/>
            </a:endParaRPr>
          </a:p>
          <a:p>
            <a:pPr marL="457200" marR="0" lvl="0" indent="-406400" algn="l" rtl="0">
              <a:lnSpc>
                <a:spcPct val="90000"/>
              </a:lnSpc>
              <a:spcBef>
                <a:spcPts val="0"/>
              </a:spcBef>
              <a:spcAft>
                <a:spcPts val="0"/>
              </a:spcAft>
              <a:buSzPts val="2800"/>
              <a:buFont typeface="Comic Sans MS"/>
              <a:buChar char="➢"/>
            </a:pPr>
            <a:r>
              <a:rPr lang="en-US" sz="2800" i="0" u="sng" dirty="0">
                <a:solidFill>
                  <a:srgbClr val="38761D"/>
                </a:solidFill>
                <a:latin typeface="Comic Sans MS"/>
                <a:ea typeface="Comic Sans MS"/>
                <a:cs typeface="Comic Sans MS"/>
                <a:sym typeface="Comic Sans MS"/>
              </a:rPr>
              <a:t>Level 3</a:t>
            </a:r>
            <a:r>
              <a:rPr lang="en-US" sz="2800" i="0" u="none" dirty="0">
                <a:solidFill>
                  <a:srgbClr val="0000FF"/>
                </a:solidFill>
                <a:latin typeface="Comic Sans MS"/>
                <a:ea typeface="Comic Sans MS"/>
                <a:cs typeface="Comic Sans MS"/>
                <a:sym typeface="Comic Sans MS"/>
              </a:rPr>
              <a:t>- Demonstrates proficiency of standards. ( I get it. I can do it well.)</a:t>
            </a:r>
            <a:r>
              <a:rPr lang="en-US" sz="2800" i="0" u="none" dirty="0">
                <a:solidFill>
                  <a:schemeClr val="dk1"/>
                </a:solidFill>
                <a:latin typeface="Comic Sans MS"/>
                <a:ea typeface="Comic Sans MS"/>
                <a:cs typeface="Comic Sans MS"/>
                <a:sym typeface="Comic Sans MS"/>
              </a:rPr>
              <a:t> </a:t>
            </a:r>
            <a:endParaRPr dirty="0">
              <a:latin typeface="Comic Sans MS"/>
              <a:ea typeface="Comic Sans MS"/>
              <a:cs typeface="Comic Sans MS"/>
              <a:sym typeface="Comic Sans MS"/>
            </a:endParaRPr>
          </a:p>
          <a:p>
            <a:pPr marL="457200" marR="0" lvl="0" indent="-406400" algn="l" rtl="0">
              <a:lnSpc>
                <a:spcPct val="90000"/>
              </a:lnSpc>
              <a:spcBef>
                <a:spcPts val="0"/>
              </a:spcBef>
              <a:spcAft>
                <a:spcPts val="0"/>
              </a:spcAft>
              <a:buSzPts val="2800"/>
              <a:buFont typeface="Comic Sans MS"/>
              <a:buChar char="➢"/>
            </a:pPr>
            <a:r>
              <a:rPr lang="en-US" sz="2800" i="0" u="sng" dirty="0">
                <a:solidFill>
                  <a:srgbClr val="38761D"/>
                </a:solidFill>
                <a:latin typeface="Comic Sans MS"/>
                <a:ea typeface="Comic Sans MS"/>
                <a:cs typeface="Comic Sans MS"/>
                <a:sym typeface="Comic Sans MS"/>
              </a:rPr>
              <a:t>Level 4</a:t>
            </a:r>
            <a:r>
              <a:rPr lang="en-US" sz="2800" i="0" u="none" dirty="0">
                <a:solidFill>
                  <a:srgbClr val="0000FF"/>
                </a:solidFill>
                <a:latin typeface="Comic Sans MS"/>
                <a:ea typeface="Comic Sans MS"/>
                <a:cs typeface="Comic Sans MS"/>
                <a:sym typeface="Comic Sans MS"/>
              </a:rPr>
              <a:t>- Applies and extends expectations; exceeds grade level expectations</a:t>
            </a:r>
            <a:r>
              <a:rPr lang="en-US" sz="2800" dirty="0">
                <a:solidFill>
                  <a:srgbClr val="0000FF"/>
                </a:solidFill>
                <a:latin typeface="Comic Sans MS"/>
                <a:ea typeface="Comic Sans MS"/>
                <a:cs typeface="Comic Sans MS"/>
                <a:sym typeface="Comic Sans MS"/>
              </a:rPr>
              <a:t>. (Since I can do this, I can figure out new things.)</a:t>
            </a:r>
            <a:endParaRPr dirty="0">
              <a:solidFill>
                <a:srgbClr val="0000FF"/>
              </a:solidFill>
              <a:latin typeface="Comic Sans MS"/>
              <a:ea typeface="Comic Sans MS"/>
              <a:cs typeface="Comic Sans MS"/>
              <a:sym typeface="Comic Sans MS"/>
            </a:endParaRPr>
          </a:p>
          <a:p>
            <a:pPr marL="342900" marR="0" lvl="0" indent="-165100" algn="l" rtl="0">
              <a:spcBef>
                <a:spcPts val="560"/>
              </a:spcBef>
              <a:spcAft>
                <a:spcPts val="0"/>
              </a:spcAft>
              <a:buClr>
                <a:schemeClr val="dk1"/>
              </a:buClr>
              <a:buSzPts val="2800"/>
              <a:buFont typeface="Arial"/>
              <a:buNone/>
            </a:pPr>
            <a:endParaRPr sz="2800" b="1" i="0" u="none" dirty="0">
              <a:solidFill>
                <a:srgbClr val="0000FF"/>
              </a:solidFill>
              <a:latin typeface="Comic Sans MS"/>
              <a:ea typeface="Comic Sans MS"/>
              <a:cs typeface="Comic Sans MS"/>
              <a:sym typeface="Comic Sans MS"/>
            </a:endParaRPr>
          </a:p>
        </p:txBody>
      </p:sp>
      <p:sp>
        <p:nvSpPr>
          <p:cNvPr id="144" name="Google Shape;144;p20"/>
          <p:cNvSpPr txBox="1">
            <a:spLocks noGrp="1"/>
          </p:cNvSpPr>
          <p:nvPr>
            <p:ph type="title"/>
          </p:nvPr>
        </p:nvSpPr>
        <p:spPr>
          <a:xfrm>
            <a:off x="67575" y="0"/>
            <a:ext cx="89694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a:solidFill>
                  <a:srgbClr val="0000FF"/>
                </a:solidFill>
                <a:latin typeface="Comic Sans MS"/>
                <a:ea typeface="Comic Sans MS"/>
                <a:cs typeface="Comic Sans MS"/>
                <a:sym typeface="Comic Sans MS"/>
              </a:rPr>
              <a:t>Standards</a:t>
            </a:r>
            <a:r>
              <a:rPr lang="en-US" b="1">
                <a:latin typeface="Comic Sans MS"/>
                <a:ea typeface="Comic Sans MS"/>
                <a:cs typeface="Comic Sans MS"/>
                <a:sym typeface="Comic Sans MS"/>
              </a:rPr>
              <a:t> </a:t>
            </a:r>
            <a:r>
              <a:rPr lang="en-US" b="1">
                <a:solidFill>
                  <a:srgbClr val="38761D"/>
                </a:solidFill>
                <a:latin typeface="Comic Sans MS"/>
                <a:ea typeface="Comic Sans MS"/>
                <a:cs typeface="Comic Sans MS"/>
                <a:sym typeface="Comic Sans MS"/>
              </a:rPr>
              <a:t>Based</a:t>
            </a:r>
            <a:r>
              <a:rPr lang="en-US" b="1">
                <a:solidFill>
                  <a:srgbClr val="6AA84F"/>
                </a:solidFill>
                <a:latin typeface="Comic Sans MS"/>
                <a:ea typeface="Comic Sans MS"/>
                <a:cs typeface="Comic Sans MS"/>
                <a:sym typeface="Comic Sans MS"/>
              </a:rPr>
              <a:t> </a:t>
            </a:r>
            <a:r>
              <a:rPr lang="en-US" b="1">
                <a:solidFill>
                  <a:srgbClr val="0000FF"/>
                </a:solidFill>
                <a:latin typeface="Comic Sans MS"/>
                <a:ea typeface="Comic Sans MS"/>
                <a:cs typeface="Comic Sans MS"/>
                <a:sym typeface="Comic Sans MS"/>
              </a:rPr>
              <a:t>Grading</a:t>
            </a:r>
            <a:endParaRPr b="1">
              <a:solidFill>
                <a:srgbClr val="0000FF"/>
              </a:solidFill>
              <a:latin typeface="Comic Sans MS"/>
              <a:ea typeface="Comic Sans MS"/>
              <a:cs typeface="Comic Sans MS"/>
              <a:sym typeface="Comic Sans MS"/>
            </a:endParaRPr>
          </a:p>
        </p:txBody>
      </p:sp>
    </p:spTree>
  </p:cSld>
  <p:clrMapOvr>
    <a:masterClrMapping/>
  </p:clrMapOvr>
  <p:transition spd="slow">
    <p:fade thruBlk="1"/>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874</Words>
  <Application>Microsoft Office PowerPoint</Application>
  <PresentationFormat>On-screen Show (4:3)</PresentationFormat>
  <Paragraphs>117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Comic Sans MS</vt:lpstr>
      <vt:lpstr>Ribeye</vt:lpstr>
      <vt:lpstr>Wingdings</vt:lpstr>
      <vt:lpstr>Default Design</vt:lpstr>
      <vt:lpstr> Banks Road Elementary School  </vt:lpstr>
      <vt:lpstr>School Hours</vt:lpstr>
      <vt:lpstr>Daily Schedule</vt:lpstr>
      <vt:lpstr>Student Expectations</vt:lpstr>
      <vt:lpstr>Homework Expectations</vt:lpstr>
      <vt:lpstr>PowerPoint Presentation</vt:lpstr>
      <vt:lpstr>Behavior Expectations</vt:lpstr>
      <vt:lpstr>Specials</vt:lpstr>
      <vt:lpstr>Standards Based Grading</vt:lpstr>
      <vt:lpstr>Wake County - 21st Century Learning</vt:lpstr>
      <vt:lpstr>ELA</vt:lpstr>
      <vt:lpstr>Math</vt:lpstr>
      <vt:lpstr>Social Studies</vt:lpstr>
      <vt:lpstr>Science</vt:lpstr>
      <vt:lpstr>PowerPoint Presentation</vt:lpstr>
      <vt:lpstr>Volunteer Opportunities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Banks Road Elementary School</dc:title>
  <dc:creator>ttpurvis</dc:creator>
  <cp:lastModifiedBy>Julie Sheleheda</cp:lastModifiedBy>
  <cp:revision>13</cp:revision>
  <dcterms:modified xsi:type="dcterms:W3CDTF">2019-07-23T20:19:48Z</dcterms:modified>
</cp:coreProperties>
</file>